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Default Extension="png" ContentType="image/png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0693400" cy="7562850"/>
  <p:notesSz cx="10693400" cy="756285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1" i="0">
                <a:solidFill>
                  <a:schemeClr val="tx1"/>
                </a:solidFill>
                <a:latin typeface="A-OTF じゅん Pro 34"/>
                <a:cs typeface="A-OTF じゅん Pro 34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1" i="0">
                <a:solidFill>
                  <a:schemeClr val="tx1"/>
                </a:solidFill>
                <a:latin typeface="A-OTF じゅん Pro 34"/>
                <a:cs typeface="A-OTF じゅん Pro 34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1" i="0">
                <a:solidFill>
                  <a:schemeClr val="tx1"/>
                </a:solidFill>
                <a:latin typeface="A-OTF じゅん Pro 34"/>
                <a:cs typeface="A-OTF じゅん Pro 34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1" i="0">
                <a:solidFill>
                  <a:schemeClr val="tx1"/>
                </a:solidFill>
                <a:latin typeface="A-OTF じゅん Pro 34"/>
                <a:cs typeface="A-OTF じゅん Pro 34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274319" y="701039"/>
            <a:ext cx="7505700" cy="45720"/>
          </a:xfrm>
          <a:custGeom>
            <a:avLst/>
            <a:gdLst/>
            <a:ahLst/>
            <a:cxnLst/>
            <a:rect l="l" t="t" r="r" b="b"/>
            <a:pathLst>
              <a:path w="7505700" h="45720">
                <a:moveTo>
                  <a:pt x="0" y="45720"/>
                </a:moveTo>
                <a:lnTo>
                  <a:pt x="7505699" y="45720"/>
                </a:lnTo>
                <a:lnTo>
                  <a:pt x="7505699" y="0"/>
                </a:lnTo>
                <a:lnTo>
                  <a:pt x="0" y="0"/>
                </a:lnTo>
                <a:lnTo>
                  <a:pt x="0" y="45720"/>
                </a:lnTo>
                <a:close/>
              </a:path>
            </a:pathLst>
          </a:custGeom>
          <a:solidFill>
            <a:srgbClr val="5B9AD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274319" y="746759"/>
            <a:ext cx="7505700" cy="675640"/>
          </a:xfrm>
          <a:custGeom>
            <a:avLst/>
            <a:gdLst/>
            <a:ahLst/>
            <a:cxnLst/>
            <a:rect l="l" t="t" r="r" b="b"/>
            <a:pathLst>
              <a:path w="7505700" h="675640">
                <a:moveTo>
                  <a:pt x="7505699" y="675131"/>
                </a:moveTo>
                <a:lnTo>
                  <a:pt x="0" y="675131"/>
                </a:lnTo>
                <a:lnTo>
                  <a:pt x="0" y="0"/>
                </a:lnTo>
                <a:lnTo>
                  <a:pt x="7505699" y="0"/>
                </a:lnTo>
                <a:lnTo>
                  <a:pt x="7505699" y="675131"/>
                </a:lnTo>
                <a:close/>
              </a:path>
            </a:pathLst>
          </a:custGeom>
          <a:solidFill>
            <a:srgbClr val="DDEBF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bg object 18"/>
          <p:cNvSpPr/>
          <p:nvPr/>
        </p:nvSpPr>
        <p:spPr>
          <a:xfrm>
            <a:off x="274319" y="7185660"/>
            <a:ext cx="10139680" cy="47625"/>
          </a:xfrm>
          <a:custGeom>
            <a:avLst/>
            <a:gdLst/>
            <a:ahLst/>
            <a:cxnLst/>
            <a:rect l="l" t="t" r="r" b="b"/>
            <a:pathLst>
              <a:path w="10139680" h="47625">
                <a:moveTo>
                  <a:pt x="10139172" y="47243"/>
                </a:moveTo>
                <a:lnTo>
                  <a:pt x="0" y="47243"/>
                </a:lnTo>
                <a:lnTo>
                  <a:pt x="0" y="0"/>
                </a:lnTo>
                <a:lnTo>
                  <a:pt x="10139172" y="0"/>
                </a:lnTo>
                <a:lnTo>
                  <a:pt x="10139172" y="47243"/>
                </a:lnTo>
                <a:close/>
              </a:path>
            </a:pathLst>
          </a:custGeom>
          <a:solidFill>
            <a:srgbClr val="5B9AD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101088" y="164096"/>
            <a:ext cx="3848735" cy="4222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1" i="0">
                <a:solidFill>
                  <a:schemeClr val="tx1"/>
                </a:solidFill>
                <a:latin typeface="A-OTF じゅん Pro 34"/>
                <a:cs typeface="A-OTF じゅん Pro 34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Relationship Id="rId3" Type="http://schemas.openxmlformats.org/officeDocument/2006/relationships/image" Target="../media/image2.png"/><Relationship Id="rId4" Type="http://schemas.openxmlformats.org/officeDocument/2006/relationships/image" Target="../media/image3.jpg"/><Relationship Id="rId5" Type="http://schemas.openxmlformats.org/officeDocument/2006/relationships/image" Target="../media/image4.jpg"/><Relationship Id="rId6" Type="http://schemas.openxmlformats.org/officeDocument/2006/relationships/image" Target="../media/image5.jpg"/><Relationship Id="rId7" Type="http://schemas.openxmlformats.org/officeDocument/2006/relationships/image" Target="../media/image6.jpg"/><Relationship Id="rId8" Type="http://schemas.openxmlformats.org/officeDocument/2006/relationships/image" Target="../media/image7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758314" algn="l"/>
                <a:tab pos="3504565" algn="l"/>
              </a:tabLst>
            </a:pPr>
            <a:r>
              <a:rPr dirty="0" spc="620"/>
              <a:t>提</a:t>
            </a:r>
            <a:r>
              <a:rPr dirty="0" spc="595"/>
              <a:t>案</a:t>
            </a:r>
            <a:r>
              <a:rPr dirty="0" spc="620"/>
              <a:t>書</a:t>
            </a:r>
            <a:r>
              <a:rPr dirty="0" spc="-50"/>
              <a:t>（</a:t>
            </a:r>
            <a:r>
              <a:rPr dirty="0"/>
              <a:t>	</a:t>
            </a:r>
            <a:r>
              <a:rPr dirty="0" spc="620"/>
              <a:t>商</a:t>
            </a:r>
            <a:r>
              <a:rPr dirty="0" spc="595"/>
              <a:t>品</a:t>
            </a:r>
            <a:r>
              <a:rPr dirty="0" spc="620"/>
              <a:t>情</a:t>
            </a:r>
            <a:r>
              <a:rPr dirty="0" spc="-50"/>
              <a:t>報</a:t>
            </a:r>
            <a:r>
              <a:rPr dirty="0"/>
              <a:t>	</a:t>
            </a:r>
            <a:r>
              <a:rPr dirty="0" spc="-50"/>
              <a:t>）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7923276" y="135636"/>
            <a:ext cx="2482850" cy="1285240"/>
          </a:xfrm>
          <a:prstGeom prst="rect">
            <a:avLst/>
          </a:prstGeom>
          <a:ln w="12192">
            <a:solidFill>
              <a:srgbClr val="9AC1E6"/>
            </a:solidFill>
          </a:ln>
        </p:spPr>
        <p:txBody>
          <a:bodyPr wrap="square" lIns="0" tIns="882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695"/>
              </a:spcBef>
            </a:pPr>
            <a:endParaRPr sz="1400">
              <a:latin typeface="Times New Roman"/>
              <a:cs typeface="Times New Roman"/>
            </a:endParaRPr>
          </a:p>
          <a:p>
            <a:pPr algn="ctr" marL="17780">
              <a:lnSpc>
                <a:spcPct val="100000"/>
              </a:lnSpc>
            </a:pPr>
            <a:r>
              <a:rPr dirty="0" sz="1400">
                <a:latin typeface="SimSun"/>
                <a:cs typeface="SimSun"/>
              </a:rPr>
              <a:t>（会社名</a:t>
            </a:r>
            <a:r>
              <a:rPr dirty="0" sz="1400" spc="-50">
                <a:latin typeface="SimSun"/>
                <a:cs typeface="SimSun"/>
              </a:rPr>
              <a:t>）</a:t>
            </a:r>
            <a:endParaRPr sz="1400">
              <a:latin typeface="SimSun"/>
              <a:cs typeface="SimSun"/>
            </a:endParaRPr>
          </a:p>
          <a:p>
            <a:pPr algn="ctr" marL="18415">
              <a:lnSpc>
                <a:spcPct val="100000"/>
              </a:lnSpc>
              <a:spcBef>
                <a:spcPts val="960"/>
              </a:spcBef>
            </a:pPr>
            <a:r>
              <a:rPr dirty="0" sz="1400" spc="185" b="1">
                <a:latin typeface="A-OTF じゅん Pro 34"/>
                <a:cs typeface="A-OTF じゅん Pro 34"/>
              </a:rPr>
              <a:t>TEL:（</a:t>
            </a:r>
            <a:r>
              <a:rPr dirty="0" sz="1400" b="1">
                <a:latin typeface="A-OTF じゅん Pro 34"/>
                <a:cs typeface="A-OTF じゅん Pro 34"/>
              </a:rPr>
              <a:t>電話番号</a:t>
            </a:r>
            <a:r>
              <a:rPr dirty="0" sz="1400" spc="-50" b="1">
                <a:latin typeface="A-OTF じゅん Pro 34"/>
                <a:cs typeface="A-OTF じゅん Pro 34"/>
              </a:rPr>
              <a:t>）</a:t>
            </a:r>
            <a:endParaRPr sz="1400">
              <a:latin typeface="A-OTF じゅん Pro 34"/>
              <a:cs typeface="A-OTF じゅん Pro 34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3868927" y="955045"/>
            <a:ext cx="32258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A-OTF じゅん Pro 34"/>
                <a:cs typeface="A-OTF じゅん Pro 34"/>
              </a:rPr>
              <a:t>高機能な大画面のデジタル目覚まし時計です。</a:t>
            </a:r>
            <a:endParaRPr sz="1200">
              <a:latin typeface="A-OTF じゅん Pro 34"/>
              <a:cs typeface="A-OTF じゅん Pro 34"/>
            </a:endParaRPr>
          </a:p>
        </p:txBody>
      </p:sp>
      <p:graphicFrame>
        <p:nvGraphicFramePr>
          <p:cNvPr id="5" name="object 5" descr=""/>
          <p:cNvGraphicFramePr>
            <a:graphicFrameLocks noGrp="1"/>
          </p:cNvGraphicFramePr>
          <p:nvPr/>
        </p:nvGraphicFramePr>
        <p:xfrm>
          <a:off x="4407408" y="1479803"/>
          <a:ext cx="6087110" cy="54730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77569"/>
                <a:gridCol w="1755139"/>
                <a:gridCol w="877569"/>
                <a:gridCol w="2486660"/>
              </a:tblGrid>
              <a:tr h="4965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 marL="1143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000" spc="-10" b="1">
                          <a:solidFill>
                            <a:srgbClr val="FFFFFF"/>
                          </a:solidFill>
                          <a:latin typeface="A-OTF じゅん Pro 34"/>
                          <a:cs typeface="A-OTF じゅん Pro 34"/>
                        </a:rPr>
                        <a:t>商品</a:t>
                      </a:r>
                      <a:r>
                        <a:rPr dirty="0" sz="1000" spc="80" b="1">
                          <a:solidFill>
                            <a:srgbClr val="FFFFFF"/>
                          </a:solidFill>
                          <a:latin typeface="A-OTF じゅん Pro 34"/>
                          <a:cs typeface="A-OTF じゅん Pro 34"/>
                        </a:rPr>
                        <a:t>ID</a:t>
                      </a:r>
                      <a:endParaRPr sz="1000">
                        <a:latin typeface="A-OTF じゅん Pro 34"/>
                        <a:cs typeface="A-OTF じゅん Pro 34"/>
                      </a:endParaRPr>
                    </a:p>
                  </a:txBody>
                  <a:tcPr marL="0" marR="0" marB="0" marT="3810">
                    <a:lnL w="12700">
                      <a:solidFill>
                        <a:srgbClr val="9AC1E6"/>
                      </a:solidFill>
                      <a:prstDash val="solid"/>
                    </a:lnL>
                    <a:lnR w="12700">
                      <a:solidFill>
                        <a:srgbClr val="9AC1E6"/>
                      </a:solidFill>
                      <a:prstDash val="solid"/>
                    </a:lnR>
                    <a:lnT w="12700">
                      <a:solidFill>
                        <a:srgbClr val="9AC1E6"/>
                      </a:solidFill>
                      <a:prstDash val="solid"/>
                    </a:lnT>
                    <a:lnB w="12700">
                      <a:solidFill>
                        <a:srgbClr val="9AC1E6"/>
                      </a:solidFill>
                      <a:prstDash val="solid"/>
                    </a:lnB>
                    <a:solidFill>
                      <a:srgbClr val="5B9AD4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153670">
                        <a:lnSpc>
                          <a:spcPct val="100000"/>
                        </a:lnSpc>
                        <a:spcBef>
                          <a:spcPts val="905"/>
                        </a:spcBef>
                      </a:pPr>
                      <a:r>
                        <a:rPr dirty="0" sz="1400" spc="160">
                          <a:latin typeface="SimSun"/>
                          <a:cs typeface="SimSun"/>
                        </a:rPr>
                        <a:t>13800911</a:t>
                      </a:r>
                      <a:endParaRPr sz="1400">
                        <a:latin typeface="SimSun"/>
                        <a:cs typeface="SimSun"/>
                      </a:endParaRPr>
                    </a:p>
                  </a:txBody>
                  <a:tcPr marL="0" marR="0" marB="0" marT="114935">
                    <a:lnL w="12700">
                      <a:solidFill>
                        <a:srgbClr val="9AC1E6"/>
                      </a:solidFill>
                      <a:prstDash val="solid"/>
                    </a:lnL>
                    <a:lnR w="12700">
                      <a:solidFill>
                        <a:srgbClr val="9AC1E6"/>
                      </a:solidFill>
                      <a:prstDash val="solid"/>
                    </a:lnR>
                    <a:lnT w="12700">
                      <a:solidFill>
                        <a:srgbClr val="9AC1E6"/>
                      </a:solidFill>
                      <a:prstDash val="solid"/>
                    </a:lnT>
                    <a:lnB w="12700">
                      <a:solidFill>
                        <a:srgbClr val="9AC1E6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965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 marL="1206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000" spc="-30" b="1">
                          <a:solidFill>
                            <a:srgbClr val="FFFFFF"/>
                          </a:solidFill>
                          <a:latin typeface="A-OTF じゅん Pro 34"/>
                          <a:cs typeface="A-OTF じゅん Pro 34"/>
                        </a:rPr>
                        <a:t>定価</a:t>
                      </a:r>
                      <a:endParaRPr sz="1000">
                        <a:latin typeface="A-OTF じゅん Pro 34"/>
                        <a:cs typeface="A-OTF じゅん Pro 34"/>
                      </a:endParaRPr>
                    </a:p>
                  </a:txBody>
                  <a:tcPr marL="0" marR="0" marB="0" marT="3810">
                    <a:lnL w="12700">
                      <a:solidFill>
                        <a:srgbClr val="9AC1E6"/>
                      </a:solidFill>
                      <a:prstDash val="solid"/>
                    </a:lnL>
                    <a:lnR w="12700">
                      <a:solidFill>
                        <a:srgbClr val="9AC1E6"/>
                      </a:solidFill>
                      <a:prstDash val="solid"/>
                    </a:lnR>
                    <a:lnT w="12700">
                      <a:solidFill>
                        <a:srgbClr val="9AC1E6"/>
                      </a:solidFill>
                      <a:prstDash val="solid"/>
                    </a:lnT>
                    <a:lnB w="12700">
                      <a:solidFill>
                        <a:srgbClr val="9AC1E6"/>
                      </a:solidFill>
                      <a:prstDash val="solid"/>
                    </a:lnB>
                    <a:solidFill>
                      <a:srgbClr val="5B9AD4"/>
                    </a:solidFill>
                  </a:tcPr>
                </a:tc>
                <a:tc>
                  <a:txBody>
                    <a:bodyPr/>
                    <a:lstStyle/>
                    <a:p>
                      <a:pPr marL="149225">
                        <a:lnSpc>
                          <a:spcPct val="100000"/>
                        </a:lnSpc>
                        <a:spcBef>
                          <a:spcPts val="1040"/>
                        </a:spcBef>
                      </a:pPr>
                      <a:r>
                        <a:rPr dirty="0" sz="1200" spc="75">
                          <a:latin typeface="SimSun"/>
                          <a:cs typeface="SimSun"/>
                        </a:rPr>
                        <a:t>2,200</a:t>
                      </a:r>
                      <a:r>
                        <a:rPr dirty="0" sz="1200" spc="-50">
                          <a:latin typeface="SimSun"/>
                          <a:cs typeface="SimSun"/>
                        </a:rPr>
                        <a:t>円</a:t>
                      </a:r>
                      <a:endParaRPr sz="1200">
                        <a:latin typeface="SimSun"/>
                        <a:cs typeface="SimSun"/>
                      </a:endParaRPr>
                    </a:p>
                  </a:txBody>
                  <a:tcPr marL="0" marR="0" marB="0" marT="132080">
                    <a:lnL w="12700">
                      <a:solidFill>
                        <a:srgbClr val="9AC1E6"/>
                      </a:solidFill>
                      <a:prstDash val="solid"/>
                    </a:lnL>
                    <a:lnR w="12700">
                      <a:solidFill>
                        <a:srgbClr val="9AC1E6"/>
                      </a:solidFill>
                      <a:prstDash val="solid"/>
                    </a:lnR>
                    <a:lnT w="12700">
                      <a:solidFill>
                        <a:srgbClr val="9AC1E6"/>
                      </a:solidFill>
                      <a:prstDash val="solid"/>
                    </a:lnT>
                    <a:lnB w="12700">
                      <a:solidFill>
                        <a:srgbClr val="9AC1E6"/>
                      </a:solidFill>
                      <a:prstDash val="solid"/>
                    </a:lnB>
                    <a:solidFill>
                      <a:srgbClr val="DDEB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19177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000" spc="-20" b="1">
                          <a:solidFill>
                            <a:srgbClr val="FFFFFF"/>
                          </a:solidFill>
                          <a:latin typeface="A-OTF じゅん Pro 34"/>
                          <a:cs typeface="A-OTF じゅん Pro 34"/>
                        </a:rPr>
                        <a:t>販売価格</a:t>
                      </a:r>
                      <a:endParaRPr sz="1000">
                        <a:latin typeface="A-OTF じゅん Pro 34"/>
                        <a:cs typeface="A-OTF じゅん Pro 34"/>
                      </a:endParaRPr>
                    </a:p>
                  </a:txBody>
                  <a:tcPr marL="0" marR="0" marB="0" marT="3810">
                    <a:lnL w="12700">
                      <a:solidFill>
                        <a:srgbClr val="9AC1E6"/>
                      </a:solidFill>
                      <a:prstDash val="solid"/>
                    </a:lnL>
                    <a:lnR w="12700">
                      <a:solidFill>
                        <a:srgbClr val="9AC1E6"/>
                      </a:solidFill>
                      <a:prstDash val="solid"/>
                    </a:lnR>
                    <a:lnT w="12700">
                      <a:solidFill>
                        <a:srgbClr val="9AC1E6"/>
                      </a:solidFill>
                      <a:prstDash val="solid"/>
                    </a:lnT>
                    <a:lnB w="12700">
                      <a:solidFill>
                        <a:srgbClr val="9AC1E6"/>
                      </a:solidFill>
                      <a:prstDash val="solid"/>
                    </a:lnB>
                    <a:solidFill>
                      <a:srgbClr val="5B9AD4"/>
                    </a:solidFill>
                  </a:tcPr>
                </a:tc>
                <a:tc>
                  <a:txBody>
                    <a:bodyPr/>
                    <a:lstStyle/>
                    <a:p>
                      <a:pPr marL="149225">
                        <a:lnSpc>
                          <a:spcPct val="100000"/>
                        </a:lnSpc>
                        <a:spcBef>
                          <a:spcPts val="1040"/>
                        </a:spcBef>
                      </a:pPr>
                      <a:r>
                        <a:rPr dirty="0" sz="1200" spc="75">
                          <a:latin typeface="SimSun"/>
                          <a:cs typeface="SimSun"/>
                        </a:rPr>
                        <a:t>1,870</a:t>
                      </a:r>
                      <a:r>
                        <a:rPr dirty="0" sz="1200" spc="-50">
                          <a:latin typeface="SimSun"/>
                          <a:cs typeface="SimSun"/>
                        </a:rPr>
                        <a:t>円</a:t>
                      </a:r>
                      <a:endParaRPr sz="1200">
                        <a:latin typeface="SimSun"/>
                        <a:cs typeface="SimSun"/>
                      </a:endParaRPr>
                    </a:p>
                  </a:txBody>
                  <a:tcPr marL="0" marR="0" marB="0" marT="132080">
                    <a:lnL w="12700">
                      <a:solidFill>
                        <a:srgbClr val="9AC1E6"/>
                      </a:solidFill>
                      <a:prstDash val="solid"/>
                    </a:lnL>
                    <a:lnR w="12700">
                      <a:solidFill>
                        <a:srgbClr val="9AC1E6"/>
                      </a:solidFill>
                      <a:prstDash val="solid"/>
                    </a:lnR>
                    <a:lnT w="12700">
                      <a:solidFill>
                        <a:srgbClr val="9AC1E6"/>
                      </a:solidFill>
                      <a:prstDash val="solid"/>
                    </a:lnT>
                    <a:lnB w="12700">
                      <a:solidFill>
                        <a:srgbClr val="9AC1E6"/>
                      </a:solidFill>
                      <a:prstDash val="solid"/>
                    </a:lnB>
                    <a:solidFill>
                      <a:srgbClr val="DDEBF6"/>
                    </a:solidFill>
                  </a:tcPr>
                </a:tc>
              </a:tr>
              <a:tr h="4965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 marL="1016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000" spc="-20" b="1">
                          <a:solidFill>
                            <a:srgbClr val="FFFFFF"/>
                          </a:solidFill>
                          <a:latin typeface="A-OTF じゅん Pro 34"/>
                          <a:cs typeface="A-OTF じゅん Pro 34"/>
                        </a:rPr>
                        <a:t>注文可能数</a:t>
                      </a:r>
                      <a:endParaRPr sz="1000">
                        <a:latin typeface="A-OTF じゅん Pro 34"/>
                        <a:cs typeface="A-OTF じゅん Pro 34"/>
                      </a:endParaRPr>
                    </a:p>
                  </a:txBody>
                  <a:tcPr marL="0" marR="0" marB="0" marT="3810">
                    <a:lnL w="12700">
                      <a:solidFill>
                        <a:srgbClr val="9AC1E6"/>
                      </a:solidFill>
                      <a:prstDash val="solid"/>
                    </a:lnL>
                    <a:lnR w="12700">
                      <a:solidFill>
                        <a:srgbClr val="9AC1E6"/>
                      </a:solidFill>
                      <a:prstDash val="solid"/>
                    </a:lnR>
                    <a:lnT w="12700">
                      <a:solidFill>
                        <a:srgbClr val="9AC1E6"/>
                      </a:solidFill>
                      <a:prstDash val="solid"/>
                    </a:lnT>
                    <a:lnB w="12700">
                      <a:solidFill>
                        <a:srgbClr val="9AC1E6"/>
                      </a:solidFill>
                      <a:prstDash val="solid"/>
                    </a:lnB>
                    <a:solidFill>
                      <a:srgbClr val="5B9AD4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</a:pPr>
                      <a:r>
                        <a:rPr dirty="0" sz="900" spc="110">
                          <a:latin typeface="SimSun"/>
                          <a:cs typeface="SimSun"/>
                        </a:rPr>
                        <a:t>20</a:t>
                      </a:r>
                      <a:r>
                        <a:rPr dirty="0" sz="900">
                          <a:latin typeface="SimSun"/>
                          <a:cs typeface="SimSun"/>
                        </a:rPr>
                        <a:t>個～</a:t>
                      </a:r>
                      <a:r>
                        <a:rPr dirty="0" sz="900" spc="-5">
                          <a:latin typeface="SimSun"/>
                          <a:cs typeface="SimSun"/>
                        </a:rPr>
                        <a:t> 単位未満の注文については、お問い合わせください。</a:t>
                      </a:r>
                      <a:endParaRPr sz="900">
                        <a:latin typeface="SimSun"/>
                        <a:cs typeface="SimSun"/>
                      </a:endParaRPr>
                    </a:p>
                  </a:txBody>
                  <a:tcPr marL="0" marR="0" marB="0" marT="28575">
                    <a:lnL w="12700">
                      <a:solidFill>
                        <a:srgbClr val="9AC1E6"/>
                      </a:solidFill>
                      <a:prstDash val="solid"/>
                    </a:lnL>
                    <a:lnR w="12700">
                      <a:solidFill>
                        <a:srgbClr val="9AC1E6"/>
                      </a:solidFill>
                      <a:prstDash val="solid"/>
                    </a:lnR>
                    <a:lnT w="12700">
                      <a:solidFill>
                        <a:srgbClr val="9AC1E6"/>
                      </a:solidFill>
                      <a:prstDash val="solid"/>
                    </a:lnT>
                    <a:lnB w="12700">
                      <a:solidFill>
                        <a:srgbClr val="9AC1E6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965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 marL="1016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000" spc="-20" b="1">
                          <a:solidFill>
                            <a:srgbClr val="FFFFFF"/>
                          </a:solidFill>
                          <a:latin typeface="A-OTF じゅん Pro 34"/>
                          <a:cs typeface="A-OTF じゅん Pro 34"/>
                        </a:rPr>
                        <a:t>セット内容</a:t>
                      </a:r>
                      <a:endParaRPr sz="1000">
                        <a:latin typeface="A-OTF じゅん Pro 34"/>
                        <a:cs typeface="A-OTF じゅん Pro 34"/>
                      </a:endParaRPr>
                    </a:p>
                  </a:txBody>
                  <a:tcPr marL="0" marR="0" marB="0" marT="3810">
                    <a:lnL w="12700">
                      <a:solidFill>
                        <a:srgbClr val="9AC1E6"/>
                      </a:solidFill>
                      <a:prstDash val="solid"/>
                    </a:lnL>
                    <a:lnR w="12700">
                      <a:solidFill>
                        <a:srgbClr val="9AC1E6"/>
                      </a:solidFill>
                      <a:prstDash val="solid"/>
                    </a:lnR>
                    <a:lnT w="12700">
                      <a:solidFill>
                        <a:srgbClr val="9AC1E6"/>
                      </a:solidFill>
                      <a:prstDash val="solid"/>
                    </a:lnT>
                    <a:lnB w="12700">
                      <a:solidFill>
                        <a:srgbClr val="9AC1E6"/>
                      </a:solidFill>
                      <a:prstDash val="solid"/>
                    </a:lnB>
                    <a:solidFill>
                      <a:srgbClr val="5B9AD4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</a:pPr>
                      <a:r>
                        <a:rPr dirty="0" sz="900" spc="25">
                          <a:latin typeface="SimSun"/>
                          <a:cs typeface="SimSun"/>
                        </a:rPr>
                        <a:t>大画面デジタル目覚まし  </a:t>
                      </a:r>
                      <a:r>
                        <a:rPr dirty="0" sz="900">
                          <a:latin typeface="SimSun"/>
                          <a:cs typeface="SimSun"/>
                        </a:rPr>
                        <a:t>No.20×1、単3×1</a:t>
                      </a:r>
                      <a:r>
                        <a:rPr dirty="0" sz="900" spc="-50">
                          <a:latin typeface="SimSun"/>
                          <a:cs typeface="SimSun"/>
                        </a:rPr>
                        <a:t>個</a:t>
                      </a:r>
                      <a:endParaRPr sz="900">
                        <a:latin typeface="SimSun"/>
                        <a:cs typeface="SimSun"/>
                      </a:endParaRPr>
                    </a:p>
                  </a:txBody>
                  <a:tcPr marL="0" marR="0" marB="0" marT="28575">
                    <a:lnL w="12700">
                      <a:solidFill>
                        <a:srgbClr val="9AC1E6"/>
                      </a:solidFill>
                      <a:prstDash val="solid"/>
                    </a:lnL>
                    <a:lnR w="12700">
                      <a:solidFill>
                        <a:srgbClr val="9AC1E6"/>
                      </a:solidFill>
                      <a:prstDash val="solid"/>
                    </a:lnR>
                    <a:lnT w="12700">
                      <a:solidFill>
                        <a:srgbClr val="9AC1E6"/>
                      </a:solidFill>
                      <a:prstDash val="solid"/>
                    </a:lnT>
                    <a:lnB w="12700">
                      <a:solidFill>
                        <a:srgbClr val="9AC1E6"/>
                      </a:solidFill>
                      <a:prstDash val="solid"/>
                    </a:lnB>
                    <a:solidFill>
                      <a:srgbClr val="DDEBF6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965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 marL="1016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000" spc="-50" b="1">
                          <a:solidFill>
                            <a:srgbClr val="FFFFFF"/>
                          </a:solidFill>
                          <a:latin typeface="A-OTF じゅん Pro 34"/>
                          <a:cs typeface="A-OTF じゅん Pro 34"/>
                        </a:rPr>
                        <a:t>色</a:t>
                      </a:r>
                      <a:endParaRPr sz="1000">
                        <a:latin typeface="A-OTF じゅん Pro 34"/>
                        <a:cs typeface="A-OTF じゅん Pro 34"/>
                      </a:endParaRPr>
                    </a:p>
                  </a:txBody>
                  <a:tcPr marL="0" marR="0" marB="0" marT="3810">
                    <a:lnL w="12700">
                      <a:solidFill>
                        <a:srgbClr val="9AC1E6"/>
                      </a:solidFill>
                      <a:prstDash val="solid"/>
                    </a:lnL>
                    <a:lnR w="12700">
                      <a:solidFill>
                        <a:srgbClr val="9AC1E6"/>
                      </a:solidFill>
                      <a:prstDash val="solid"/>
                    </a:lnR>
                    <a:lnT w="12700">
                      <a:solidFill>
                        <a:srgbClr val="9AC1E6"/>
                      </a:solidFill>
                      <a:prstDash val="solid"/>
                    </a:lnT>
                    <a:lnB w="12700">
                      <a:solidFill>
                        <a:srgbClr val="9AC1E6"/>
                      </a:solidFill>
                      <a:prstDash val="solid"/>
                    </a:lnB>
                    <a:solidFill>
                      <a:srgbClr val="5B9AD4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</a:pPr>
                      <a:r>
                        <a:rPr dirty="0" sz="900" spc="-15">
                          <a:latin typeface="SimSun"/>
                          <a:cs typeface="SimSun"/>
                        </a:rPr>
                        <a:t>画像参照</a:t>
                      </a:r>
                      <a:endParaRPr sz="900">
                        <a:latin typeface="SimSun"/>
                        <a:cs typeface="SimSun"/>
                      </a:endParaRPr>
                    </a:p>
                  </a:txBody>
                  <a:tcPr marL="0" marR="0" marB="0" marT="28575">
                    <a:lnL w="12700">
                      <a:solidFill>
                        <a:srgbClr val="9AC1E6"/>
                      </a:solidFill>
                      <a:prstDash val="solid"/>
                    </a:lnL>
                    <a:lnR w="12700">
                      <a:solidFill>
                        <a:srgbClr val="9AC1E6"/>
                      </a:solidFill>
                      <a:prstDash val="solid"/>
                    </a:lnR>
                    <a:lnT w="12700">
                      <a:solidFill>
                        <a:srgbClr val="9AC1E6"/>
                      </a:solidFill>
                      <a:prstDash val="solid"/>
                    </a:lnT>
                    <a:lnB w="12700">
                      <a:solidFill>
                        <a:srgbClr val="9AC1E6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965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 marL="1016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000" spc="-25" b="1">
                          <a:solidFill>
                            <a:srgbClr val="FFFFFF"/>
                          </a:solidFill>
                          <a:latin typeface="A-OTF じゅん Pro 34"/>
                          <a:cs typeface="A-OTF じゅん Pro 34"/>
                        </a:rPr>
                        <a:t>サイズ</a:t>
                      </a:r>
                      <a:endParaRPr sz="1000">
                        <a:latin typeface="A-OTF じゅん Pro 34"/>
                        <a:cs typeface="A-OTF じゅん Pro 34"/>
                      </a:endParaRPr>
                    </a:p>
                  </a:txBody>
                  <a:tcPr marL="0" marR="0" marB="0" marT="3810">
                    <a:lnL w="12700">
                      <a:solidFill>
                        <a:srgbClr val="9AC1E6"/>
                      </a:solidFill>
                      <a:prstDash val="solid"/>
                    </a:lnL>
                    <a:lnR w="12700">
                      <a:solidFill>
                        <a:srgbClr val="9AC1E6"/>
                      </a:solidFill>
                      <a:prstDash val="solid"/>
                    </a:lnR>
                    <a:lnT w="12700">
                      <a:solidFill>
                        <a:srgbClr val="9AC1E6"/>
                      </a:solidFill>
                      <a:prstDash val="solid"/>
                    </a:lnT>
                    <a:lnB w="12700">
                      <a:solidFill>
                        <a:srgbClr val="9AC1E6"/>
                      </a:solidFill>
                      <a:prstDash val="solid"/>
                    </a:lnB>
                    <a:solidFill>
                      <a:srgbClr val="5B9AD4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</a:pPr>
                      <a:r>
                        <a:rPr dirty="0" sz="900" spc="45">
                          <a:latin typeface="SimSun"/>
                          <a:cs typeface="SimSun"/>
                        </a:rPr>
                        <a:t>本体:</a:t>
                      </a:r>
                      <a:r>
                        <a:rPr dirty="0" sz="900" spc="140">
                          <a:latin typeface="SimSun"/>
                          <a:cs typeface="SimSun"/>
                        </a:rPr>
                        <a:t>113×95×45mm</a:t>
                      </a:r>
                      <a:r>
                        <a:rPr dirty="0" sz="900" spc="20">
                          <a:latin typeface="SimSun"/>
                          <a:cs typeface="SimSun"/>
                        </a:rPr>
                        <a:t>、箱サイズ:</a:t>
                      </a:r>
                      <a:r>
                        <a:rPr dirty="0" sz="900" spc="135">
                          <a:latin typeface="SimSun"/>
                          <a:cs typeface="SimSun"/>
                        </a:rPr>
                        <a:t>130×110×60mm</a:t>
                      </a:r>
                      <a:r>
                        <a:rPr dirty="0" sz="900" spc="40">
                          <a:latin typeface="SimSun"/>
                          <a:cs typeface="SimSun"/>
                        </a:rPr>
                        <a:t>、重量:</a:t>
                      </a:r>
                      <a:r>
                        <a:rPr dirty="0" sz="900" spc="165">
                          <a:latin typeface="SimSun"/>
                          <a:cs typeface="SimSun"/>
                        </a:rPr>
                        <a:t>132g</a:t>
                      </a:r>
                      <a:endParaRPr sz="900">
                        <a:latin typeface="SimSun"/>
                        <a:cs typeface="SimSun"/>
                      </a:endParaRPr>
                    </a:p>
                  </a:txBody>
                  <a:tcPr marL="0" marR="0" marB="0" marT="28575">
                    <a:lnL w="12700">
                      <a:solidFill>
                        <a:srgbClr val="9AC1E6"/>
                      </a:solidFill>
                      <a:prstDash val="solid"/>
                    </a:lnL>
                    <a:lnR w="12700">
                      <a:solidFill>
                        <a:srgbClr val="9AC1E6"/>
                      </a:solidFill>
                      <a:prstDash val="solid"/>
                    </a:lnR>
                    <a:lnT w="12700">
                      <a:solidFill>
                        <a:srgbClr val="9AC1E6"/>
                      </a:solidFill>
                      <a:prstDash val="solid"/>
                    </a:lnT>
                    <a:lnB w="12700">
                      <a:solidFill>
                        <a:srgbClr val="9AC1E6"/>
                      </a:solidFill>
                      <a:prstDash val="solid"/>
                    </a:lnB>
                    <a:solidFill>
                      <a:srgbClr val="DDEBF6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965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 marL="1016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000" spc="-25" b="1">
                          <a:solidFill>
                            <a:srgbClr val="FFFFFF"/>
                          </a:solidFill>
                          <a:latin typeface="A-OTF じゅん Pro 34"/>
                          <a:cs typeface="A-OTF じゅん Pro 34"/>
                        </a:rPr>
                        <a:t>生産国</a:t>
                      </a:r>
                      <a:endParaRPr sz="1000">
                        <a:latin typeface="A-OTF じゅん Pro 34"/>
                        <a:cs typeface="A-OTF じゅん Pro 34"/>
                      </a:endParaRPr>
                    </a:p>
                  </a:txBody>
                  <a:tcPr marL="0" marR="0" marB="0" marT="3810">
                    <a:lnL w="12700">
                      <a:solidFill>
                        <a:srgbClr val="9AC1E6"/>
                      </a:solidFill>
                      <a:prstDash val="solid"/>
                    </a:lnL>
                    <a:lnR w="12700">
                      <a:solidFill>
                        <a:srgbClr val="9AC1E6"/>
                      </a:solidFill>
                      <a:prstDash val="solid"/>
                    </a:lnR>
                    <a:lnT w="12700">
                      <a:solidFill>
                        <a:srgbClr val="9AC1E6"/>
                      </a:solidFill>
                      <a:prstDash val="solid"/>
                    </a:lnT>
                    <a:lnB w="12700">
                      <a:solidFill>
                        <a:srgbClr val="9AC1E6"/>
                      </a:solidFill>
                      <a:prstDash val="solid"/>
                    </a:lnB>
                    <a:solidFill>
                      <a:srgbClr val="5B9AD4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</a:pPr>
                      <a:r>
                        <a:rPr dirty="0" sz="900" spc="-50">
                          <a:latin typeface="SimSun"/>
                          <a:cs typeface="SimSun"/>
                        </a:rPr>
                        <a:t>-</a:t>
                      </a:r>
                      <a:endParaRPr sz="900">
                        <a:latin typeface="SimSun"/>
                        <a:cs typeface="SimSun"/>
                      </a:endParaRPr>
                    </a:p>
                  </a:txBody>
                  <a:tcPr marL="0" marR="0" marB="0" marT="28575">
                    <a:lnL w="12700">
                      <a:solidFill>
                        <a:srgbClr val="9AC1E6"/>
                      </a:solidFill>
                      <a:prstDash val="solid"/>
                    </a:lnL>
                    <a:lnR w="12700">
                      <a:solidFill>
                        <a:srgbClr val="9AC1E6"/>
                      </a:solidFill>
                      <a:prstDash val="solid"/>
                    </a:lnR>
                    <a:lnT w="12700">
                      <a:solidFill>
                        <a:srgbClr val="9AC1E6"/>
                      </a:solidFill>
                      <a:prstDash val="solid"/>
                    </a:lnT>
                    <a:lnB w="12700">
                      <a:solidFill>
                        <a:srgbClr val="9AC1E6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965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 marL="1206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000" spc="-30" b="1">
                          <a:solidFill>
                            <a:srgbClr val="FFFFFF"/>
                          </a:solidFill>
                          <a:latin typeface="A-OTF じゅん Pro 34"/>
                          <a:cs typeface="A-OTF じゅん Pro 34"/>
                        </a:rPr>
                        <a:t>材質</a:t>
                      </a:r>
                      <a:endParaRPr sz="1000">
                        <a:latin typeface="A-OTF じゅん Pro 34"/>
                        <a:cs typeface="A-OTF じゅん Pro 34"/>
                      </a:endParaRPr>
                    </a:p>
                  </a:txBody>
                  <a:tcPr marL="0" marR="0" marB="0" marT="3810">
                    <a:lnL w="12700">
                      <a:solidFill>
                        <a:srgbClr val="9AC1E6"/>
                      </a:solidFill>
                      <a:prstDash val="solid"/>
                    </a:lnL>
                    <a:lnR w="12700">
                      <a:solidFill>
                        <a:srgbClr val="9AC1E6"/>
                      </a:solidFill>
                      <a:prstDash val="solid"/>
                    </a:lnR>
                    <a:lnT w="12700">
                      <a:solidFill>
                        <a:srgbClr val="9AC1E6"/>
                      </a:solidFill>
                      <a:prstDash val="solid"/>
                    </a:lnT>
                    <a:lnB w="12700">
                      <a:solidFill>
                        <a:srgbClr val="9AC1E6"/>
                      </a:solidFill>
                      <a:prstDash val="solid"/>
                    </a:lnB>
                    <a:solidFill>
                      <a:srgbClr val="5B9AD4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</a:pPr>
                      <a:r>
                        <a:rPr dirty="0" sz="900" spc="114">
                          <a:latin typeface="SimSun"/>
                          <a:cs typeface="SimSun"/>
                        </a:rPr>
                        <a:t>ABS</a:t>
                      </a:r>
                      <a:endParaRPr sz="900">
                        <a:latin typeface="SimSun"/>
                        <a:cs typeface="SimSun"/>
                      </a:endParaRPr>
                    </a:p>
                  </a:txBody>
                  <a:tcPr marL="0" marR="0" marB="0" marT="28575">
                    <a:lnL w="12700">
                      <a:solidFill>
                        <a:srgbClr val="9AC1E6"/>
                      </a:solidFill>
                      <a:prstDash val="solid"/>
                    </a:lnL>
                    <a:lnR w="12700">
                      <a:solidFill>
                        <a:srgbClr val="9AC1E6"/>
                      </a:solidFill>
                      <a:prstDash val="solid"/>
                    </a:lnR>
                    <a:lnT w="12700">
                      <a:solidFill>
                        <a:srgbClr val="9AC1E6"/>
                      </a:solidFill>
                      <a:prstDash val="solid"/>
                    </a:lnT>
                    <a:lnB w="12700">
                      <a:solidFill>
                        <a:srgbClr val="9AC1E6"/>
                      </a:solidFill>
                      <a:prstDash val="solid"/>
                    </a:lnB>
                    <a:solidFill>
                      <a:srgbClr val="DDEBF6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965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 marL="1016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000" spc="-20" b="1">
                          <a:solidFill>
                            <a:srgbClr val="FFFFFF"/>
                          </a:solidFill>
                          <a:latin typeface="A-OTF じゅん Pro 34"/>
                          <a:cs typeface="A-OTF じゅん Pro 34"/>
                        </a:rPr>
                        <a:t>パッケージ</a:t>
                      </a:r>
                      <a:endParaRPr sz="1000">
                        <a:latin typeface="A-OTF じゅん Pro 34"/>
                        <a:cs typeface="A-OTF じゅん Pro 34"/>
                      </a:endParaRPr>
                    </a:p>
                  </a:txBody>
                  <a:tcPr marL="0" marR="0" marB="0" marT="3810">
                    <a:lnL w="12700">
                      <a:solidFill>
                        <a:srgbClr val="9AC1E6"/>
                      </a:solidFill>
                      <a:prstDash val="solid"/>
                    </a:lnL>
                    <a:lnR w="12700">
                      <a:solidFill>
                        <a:srgbClr val="9AC1E6"/>
                      </a:solidFill>
                      <a:prstDash val="solid"/>
                    </a:lnR>
                    <a:lnT w="12700">
                      <a:solidFill>
                        <a:srgbClr val="9AC1E6"/>
                      </a:solidFill>
                      <a:prstDash val="solid"/>
                    </a:lnT>
                    <a:lnB w="12700">
                      <a:solidFill>
                        <a:srgbClr val="9AC1E6"/>
                      </a:solidFill>
                      <a:prstDash val="solid"/>
                    </a:lnB>
                    <a:solidFill>
                      <a:srgbClr val="5B9AD4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</a:pPr>
                      <a:r>
                        <a:rPr dirty="0" sz="900" spc="-25">
                          <a:latin typeface="SimSun"/>
                          <a:cs typeface="SimSun"/>
                        </a:rPr>
                        <a:t>箱入</a:t>
                      </a:r>
                      <a:endParaRPr sz="900">
                        <a:latin typeface="SimSun"/>
                        <a:cs typeface="SimSun"/>
                      </a:endParaRPr>
                    </a:p>
                  </a:txBody>
                  <a:tcPr marL="0" marR="0" marB="0" marT="28575">
                    <a:lnL w="12700">
                      <a:solidFill>
                        <a:srgbClr val="9AC1E6"/>
                      </a:solidFill>
                      <a:prstDash val="solid"/>
                    </a:lnL>
                    <a:lnR w="12700">
                      <a:solidFill>
                        <a:srgbClr val="9AC1E6"/>
                      </a:solidFill>
                      <a:prstDash val="solid"/>
                    </a:lnR>
                    <a:lnT w="12700">
                      <a:solidFill>
                        <a:srgbClr val="9AC1E6"/>
                      </a:solidFill>
                      <a:prstDash val="solid"/>
                    </a:lnT>
                    <a:lnB w="12700">
                      <a:solidFill>
                        <a:srgbClr val="9AC1E6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00393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87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 marL="10160">
                        <a:lnSpc>
                          <a:spcPct val="100000"/>
                        </a:lnSpc>
                      </a:pPr>
                      <a:r>
                        <a:rPr dirty="0" sz="1000" spc="-25" b="1">
                          <a:solidFill>
                            <a:srgbClr val="FFFFFF"/>
                          </a:solidFill>
                          <a:latin typeface="A-OTF じゅん Pro 34"/>
                          <a:cs typeface="A-OTF じゅん Pro 34"/>
                        </a:rPr>
                        <a:t>名入れ</a:t>
                      </a:r>
                      <a:endParaRPr sz="1000">
                        <a:latin typeface="A-OTF じゅん Pro 34"/>
                        <a:cs typeface="A-OTF じゅん Pro 34"/>
                      </a:endParaRPr>
                    </a:p>
                  </a:txBody>
                  <a:tcPr marL="0" marR="0" marB="0" marT="0">
                    <a:lnL w="12700">
                      <a:solidFill>
                        <a:srgbClr val="9AC1E6"/>
                      </a:solidFill>
                      <a:prstDash val="solid"/>
                    </a:lnL>
                    <a:lnR w="12700">
                      <a:solidFill>
                        <a:srgbClr val="9AC1E6"/>
                      </a:solidFill>
                      <a:prstDash val="solid"/>
                    </a:lnR>
                    <a:lnT w="12700">
                      <a:solidFill>
                        <a:srgbClr val="9AC1E6"/>
                      </a:solidFill>
                      <a:prstDash val="solid"/>
                    </a:lnT>
                    <a:lnB w="12700">
                      <a:solidFill>
                        <a:srgbClr val="9AC1E6"/>
                      </a:solidFill>
                      <a:prstDash val="solid"/>
                    </a:lnB>
                    <a:solidFill>
                      <a:srgbClr val="5B9AD4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70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</a:pPr>
                      <a:r>
                        <a:rPr dirty="0" sz="900" spc="20">
                          <a:latin typeface="SimSun"/>
                          <a:cs typeface="SimSun"/>
                        </a:rPr>
                        <a:t>※名入れ方法:シルク印刷</a:t>
                      </a:r>
                      <a:endParaRPr sz="900">
                        <a:latin typeface="SimSun"/>
                        <a:cs typeface="SimSun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dirty="0" sz="900" spc="25">
                          <a:latin typeface="SimSun"/>
                          <a:cs typeface="SimSun"/>
                        </a:rPr>
                        <a:t>※名入れ箇所:表面下部</a:t>
                      </a:r>
                      <a:endParaRPr sz="900">
                        <a:latin typeface="SimSun"/>
                        <a:cs typeface="SimSun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900" spc="20">
                          <a:latin typeface="SimSun"/>
                          <a:cs typeface="SimSun"/>
                        </a:rPr>
                        <a:t>※名入れスペース:</a:t>
                      </a:r>
                      <a:r>
                        <a:rPr dirty="0" sz="900" spc="180">
                          <a:latin typeface="SimSun"/>
                          <a:cs typeface="SimSun"/>
                        </a:rPr>
                        <a:t>10×70mm</a:t>
                      </a:r>
                      <a:endParaRPr sz="900">
                        <a:latin typeface="SimSun"/>
                        <a:cs typeface="SimSun"/>
                      </a:endParaRPr>
                    </a:p>
                  </a:txBody>
                  <a:tcPr marL="0" marR="0" marB="0" marT="89535">
                    <a:lnL w="12700">
                      <a:solidFill>
                        <a:srgbClr val="9AC1E6"/>
                      </a:solidFill>
                      <a:prstDash val="solid"/>
                    </a:lnL>
                    <a:lnR w="12700">
                      <a:solidFill>
                        <a:srgbClr val="9AC1E6"/>
                      </a:solidFill>
                      <a:prstDash val="solid"/>
                    </a:lnR>
                    <a:lnT w="12700">
                      <a:solidFill>
                        <a:srgbClr val="9AC1E6"/>
                      </a:solidFill>
                      <a:prstDash val="solid"/>
                    </a:lnT>
                    <a:lnB w="12700">
                      <a:solidFill>
                        <a:srgbClr val="9AC1E6"/>
                      </a:solidFill>
                      <a:prstDash val="solid"/>
                    </a:lnB>
                    <a:solidFill>
                      <a:srgbClr val="DDEBF6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6" name="object 6" descr=""/>
          <p:cNvSpPr txBox="1"/>
          <p:nvPr/>
        </p:nvSpPr>
        <p:spPr>
          <a:xfrm>
            <a:off x="5345684" y="6994656"/>
            <a:ext cx="505460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5">
                <a:solidFill>
                  <a:srgbClr val="FF0000"/>
                </a:solidFill>
                <a:latin typeface="SimSun"/>
                <a:cs typeface="SimSun"/>
              </a:rPr>
              <a:t>在庫は流動的で、価格は暫定値です。決定前に必ず在庫確認と正式なお見積りをご依頼ください。</a:t>
            </a:r>
            <a:endParaRPr sz="900">
              <a:latin typeface="SimSun"/>
              <a:cs typeface="SimSun"/>
            </a:endParaRPr>
          </a:p>
        </p:txBody>
      </p:sp>
      <p:pic>
        <p:nvPicPr>
          <p:cNvPr id="7" name="object 7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249450" y="1601880"/>
            <a:ext cx="2143991" cy="2483239"/>
          </a:xfrm>
          <a:prstGeom prst="rect">
            <a:avLst/>
          </a:prstGeom>
        </p:spPr>
      </p:pic>
      <p:pic>
        <p:nvPicPr>
          <p:cNvPr id="8" name="object 8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444240" y="1328928"/>
            <a:ext cx="1024127" cy="993647"/>
          </a:xfrm>
          <a:prstGeom prst="rect">
            <a:avLst/>
          </a:prstGeom>
        </p:spPr>
      </p:pic>
      <p:sp>
        <p:nvSpPr>
          <p:cNvPr id="9" name="object 9" descr=""/>
          <p:cNvSpPr txBox="1"/>
          <p:nvPr/>
        </p:nvSpPr>
        <p:spPr>
          <a:xfrm>
            <a:off x="410972" y="936758"/>
            <a:ext cx="3128645" cy="670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152015" algn="l"/>
              </a:tabLst>
            </a:pPr>
            <a:r>
              <a:rPr dirty="0" sz="1400" b="1">
                <a:latin typeface="A-OTF じゅん Pro 34"/>
                <a:cs typeface="A-OTF じゅん Pro 34"/>
              </a:rPr>
              <a:t>大画面デジタル目覚ま</a:t>
            </a:r>
            <a:r>
              <a:rPr dirty="0" sz="1400" spc="-50" b="1">
                <a:latin typeface="A-OTF じゅん Pro 34"/>
                <a:cs typeface="A-OTF じゅん Pro 34"/>
              </a:rPr>
              <a:t>し</a:t>
            </a:r>
            <a:r>
              <a:rPr dirty="0" sz="1400" b="1">
                <a:latin typeface="A-OTF じゅん Pro 34"/>
                <a:cs typeface="A-OTF じゅん Pro 34"/>
              </a:rPr>
              <a:t>	</a:t>
            </a:r>
            <a:r>
              <a:rPr dirty="0" sz="1400" spc="30" b="1">
                <a:latin typeface="A-OTF じゅん Pro 34"/>
                <a:cs typeface="A-OTF じゅん Pro 34"/>
              </a:rPr>
              <a:t>No.20</a:t>
            </a:r>
            <a:endParaRPr sz="1400">
              <a:latin typeface="A-OTF じゅん Pro 34"/>
              <a:cs typeface="A-OTF じゅん Pro 34"/>
            </a:endParaRPr>
          </a:p>
          <a:p>
            <a:pPr marL="1140460">
              <a:lnSpc>
                <a:spcPct val="100000"/>
              </a:lnSpc>
              <a:spcBef>
                <a:spcPts val="1955"/>
              </a:spcBef>
            </a:pPr>
            <a:r>
              <a:rPr dirty="0" sz="1200">
                <a:latin typeface="Calibri"/>
                <a:cs typeface="Calibri"/>
              </a:rPr>
              <a:t>QR</a:t>
            </a:r>
            <a:r>
              <a:rPr dirty="0" sz="800" spc="-5">
                <a:latin typeface="SimSun"/>
                <a:cs typeface="SimSun"/>
              </a:rPr>
              <a:t>コードから商品ページをご覧頂けます</a:t>
            </a:r>
            <a:endParaRPr sz="800">
              <a:latin typeface="SimSun"/>
              <a:cs typeface="SimSun"/>
            </a:endParaRPr>
          </a:p>
        </p:txBody>
      </p:sp>
      <p:pic>
        <p:nvPicPr>
          <p:cNvPr id="10" name="object 10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634419" y="4388628"/>
            <a:ext cx="1360069" cy="1240437"/>
          </a:xfrm>
          <a:prstGeom prst="rect">
            <a:avLst/>
          </a:prstGeom>
        </p:spPr>
      </p:pic>
      <p:pic>
        <p:nvPicPr>
          <p:cNvPr id="11" name="object 11" descr="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650748" y="4258055"/>
            <a:ext cx="1444751" cy="1376232"/>
          </a:xfrm>
          <a:prstGeom prst="rect">
            <a:avLst/>
          </a:prstGeom>
        </p:spPr>
      </p:pic>
      <p:pic>
        <p:nvPicPr>
          <p:cNvPr id="12" name="object 12" descr="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2575560" y="5693664"/>
            <a:ext cx="1414271" cy="1392935"/>
          </a:xfrm>
          <a:prstGeom prst="rect">
            <a:avLst/>
          </a:prstGeom>
        </p:spPr>
      </p:pic>
      <p:pic>
        <p:nvPicPr>
          <p:cNvPr id="13" name="object 13" descr="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682751" y="5699760"/>
            <a:ext cx="1158680" cy="1376548"/>
          </a:xfrm>
          <a:prstGeom prst="rect">
            <a:avLst/>
          </a:prstGeom>
        </p:spPr>
      </p:pic>
      <p:pic>
        <p:nvPicPr>
          <p:cNvPr id="14" name="object 14" descr="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3631691" y="1507236"/>
            <a:ext cx="640079" cy="63093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M S</dc:creator>
  <dc:title>13800911.xlsx</dc:title>
  <dcterms:created xsi:type="dcterms:W3CDTF">2024-03-12T05:27:43Z</dcterms:created>
  <dcterms:modified xsi:type="dcterms:W3CDTF">2024-03-12T05:27:43Z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2024-03-12T00:00:00Z</vt:filetime>
  </property>
  <property fmtid="{D5CDD505-2E9C-101B-9397-08002B2CF9AE}" pid="3" name="LastSaved">
    <vt:filetime>2024-03-12T00:00:00Z</vt:filetime>
  </property>
  <property fmtid="{D5CDD505-2E9C-101B-9397-08002B2CF9AE}" pid="4" name="Producer">
    <vt:lpwstr>Microsoft: Print To PDF</vt:lpwstr>
  </property>
</Properties>
</file>