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Default Extension="png" ContentType="image/png"/>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Lst>
  <p:sldSz cx="10693400" cy="7562850"/>
  <p:notesSz cx="10693400" cy="756285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600" b="1" i="0">
                <a:solidFill>
                  <a:schemeClr val="tx1"/>
                </a:solidFill>
                <a:latin typeface="Meiryo"/>
                <a:cs typeface="Meiryo"/>
              </a:defRPr>
            </a:lvl1pPr>
          </a:lstStyle>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Meiryo"/>
                <a:cs typeface="Meiryo"/>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Meiryo"/>
                <a:cs typeface="Meiryo"/>
              </a:defRPr>
            </a:lvl1pPr>
          </a:lstStyle>
          <a:p/>
        </p:txBody>
      </p:sp>
      <p:sp>
        <p:nvSpPr>
          <p:cNvPr id="3" name="Holder 3"/>
          <p:cNvSpPr>
            <a:spLocks noGrp="1"/>
          </p:cNvSpPr>
          <p:nvPr>
            <p:ph idx="2" sz="half"/>
          </p:nvPr>
        </p:nvSpPr>
        <p:spPr>
          <a:xfrm>
            <a:off x="534670" y="1739455"/>
            <a:ext cx="4651629" cy="4991481"/>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5507101" y="1739455"/>
            <a:ext cx="4651629" cy="4991481"/>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Meiryo"/>
                <a:cs typeface="Meiryo"/>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27075" y="635508"/>
            <a:ext cx="7426325" cy="48895"/>
          </a:xfrm>
          <a:custGeom>
            <a:avLst/>
            <a:gdLst/>
            <a:ahLst/>
            <a:cxnLst/>
            <a:rect l="l" t="t" r="r" b="b"/>
            <a:pathLst>
              <a:path w="7426325" h="48895">
                <a:moveTo>
                  <a:pt x="0" y="48717"/>
                </a:moveTo>
                <a:lnTo>
                  <a:pt x="7425817" y="48717"/>
                </a:lnTo>
                <a:lnTo>
                  <a:pt x="7425817" y="0"/>
                </a:lnTo>
                <a:lnTo>
                  <a:pt x="0" y="0"/>
                </a:lnTo>
                <a:lnTo>
                  <a:pt x="0" y="48717"/>
                </a:lnTo>
                <a:close/>
              </a:path>
            </a:pathLst>
          </a:custGeom>
          <a:solidFill>
            <a:srgbClr val="5B9BD4"/>
          </a:solidFill>
        </p:spPr>
        <p:txBody>
          <a:bodyPr wrap="square" lIns="0" tIns="0" rIns="0" bIns="0" rtlCol="0"/>
          <a:lstStyle/>
          <a:p/>
        </p:txBody>
      </p:sp>
      <p:sp>
        <p:nvSpPr>
          <p:cNvPr id="17" name="bg object 17"/>
          <p:cNvSpPr/>
          <p:nvPr/>
        </p:nvSpPr>
        <p:spPr>
          <a:xfrm>
            <a:off x="227075" y="684225"/>
            <a:ext cx="7426325" cy="706120"/>
          </a:xfrm>
          <a:custGeom>
            <a:avLst/>
            <a:gdLst/>
            <a:ahLst/>
            <a:cxnLst/>
            <a:rect l="l" t="t" r="r" b="b"/>
            <a:pathLst>
              <a:path w="7426325" h="706119">
                <a:moveTo>
                  <a:pt x="7425817" y="0"/>
                </a:moveTo>
                <a:lnTo>
                  <a:pt x="0" y="0"/>
                </a:lnTo>
                <a:lnTo>
                  <a:pt x="0" y="705916"/>
                </a:lnTo>
                <a:lnTo>
                  <a:pt x="7425817" y="705916"/>
                </a:lnTo>
                <a:lnTo>
                  <a:pt x="7425817" y="0"/>
                </a:lnTo>
                <a:close/>
              </a:path>
            </a:pathLst>
          </a:custGeom>
          <a:solidFill>
            <a:srgbClr val="DDEBF7"/>
          </a:solidFill>
        </p:spPr>
        <p:txBody>
          <a:bodyPr wrap="square" lIns="0" tIns="0" rIns="0" bIns="0" rtlCol="0"/>
          <a:lstStyle/>
          <a:p/>
        </p:txBody>
      </p:sp>
      <p:sp>
        <p:nvSpPr>
          <p:cNvPr id="18" name="bg object 18"/>
          <p:cNvSpPr/>
          <p:nvPr/>
        </p:nvSpPr>
        <p:spPr>
          <a:xfrm>
            <a:off x="227075" y="7271004"/>
            <a:ext cx="10235565" cy="50800"/>
          </a:xfrm>
          <a:custGeom>
            <a:avLst/>
            <a:gdLst/>
            <a:ahLst/>
            <a:cxnLst/>
            <a:rect l="l" t="t" r="r" b="b"/>
            <a:pathLst>
              <a:path w="10235565" h="50800">
                <a:moveTo>
                  <a:pt x="10235184" y="0"/>
                </a:moveTo>
                <a:lnTo>
                  <a:pt x="0" y="0"/>
                </a:lnTo>
                <a:lnTo>
                  <a:pt x="0" y="50291"/>
                </a:lnTo>
                <a:lnTo>
                  <a:pt x="10235184" y="50291"/>
                </a:lnTo>
                <a:lnTo>
                  <a:pt x="10235184" y="0"/>
                </a:lnTo>
                <a:close/>
              </a:path>
            </a:pathLst>
          </a:custGeom>
          <a:solidFill>
            <a:srgbClr val="5B9BD4"/>
          </a:solidFill>
        </p:spPr>
        <p:txBody>
          <a:bodyPr wrap="square" lIns="0" tIns="0" rIns="0" bIns="0" rtlCol="0"/>
          <a:lstStyle/>
          <a:p/>
        </p:txBody>
      </p:sp>
      <p:sp>
        <p:nvSpPr>
          <p:cNvPr id="2" name="Holder 2"/>
          <p:cNvSpPr>
            <a:spLocks noGrp="1"/>
          </p:cNvSpPr>
          <p:nvPr>
            <p:ph type="title"/>
          </p:nvPr>
        </p:nvSpPr>
        <p:spPr>
          <a:xfrm>
            <a:off x="2054098" y="86360"/>
            <a:ext cx="3768725" cy="422275"/>
          </a:xfrm>
          <a:prstGeom prst="rect">
            <a:avLst/>
          </a:prstGeom>
        </p:spPr>
        <p:txBody>
          <a:bodyPr wrap="square" lIns="0" tIns="0" rIns="0" bIns="0">
            <a:spAutoFit/>
          </a:bodyPr>
          <a:lstStyle>
            <a:lvl1pPr>
              <a:defRPr sz="2600" b="1" i="0">
                <a:solidFill>
                  <a:schemeClr val="tx1"/>
                </a:solidFill>
                <a:latin typeface="Meiryo"/>
                <a:cs typeface="Meiryo"/>
              </a:defRPr>
            </a:lvl1pPr>
          </a:lstStyle>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descr=""/>
          <p:cNvSpPr txBox="1"/>
          <p:nvPr/>
        </p:nvSpPr>
        <p:spPr>
          <a:xfrm>
            <a:off x="5393563" y="7070547"/>
            <a:ext cx="5054600" cy="162560"/>
          </a:xfrm>
          <a:prstGeom prst="rect">
            <a:avLst/>
          </a:prstGeom>
        </p:spPr>
        <p:txBody>
          <a:bodyPr wrap="square" lIns="0" tIns="12700" rIns="0" bIns="0" rtlCol="0" vert="horz">
            <a:spAutoFit/>
          </a:bodyPr>
          <a:lstStyle/>
          <a:p>
            <a:pPr marL="12700">
              <a:lnSpc>
                <a:spcPct val="100000"/>
              </a:lnSpc>
              <a:spcBef>
                <a:spcPts val="100"/>
              </a:spcBef>
            </a:pPr>
            <a:r>
              <a:rPr dirty="0" sz="900" spc="-5">
                <a:solidFill>
                  <a:srgbClr val="FF0000"/>
                </a:solidFill>
                <a:latin typeface="Meiryo"/>
                <a:cs typeface="Meiryo"/>
              </a:rPr>
              <a:t>在庫は流動的で、価格は暫定値です。決定前に必ず在庫確認と正式なお見積りをご依頼ください。</a:t>
            </a:r>
            <a:endParaRPr sz="900">
              <a:latin typeface="Meiryo"/>
              <a:cs typeface="Meiryo"/>
            </a:endParaRPr>
          </a:p>
        </p:txBody>
      </p:sp>
      <p:sp>
        <p:nvSpPr>
          <p:cNvPr id="3" name="object 3"/>
          <p:cNvSpPr txBox="1">
            <a:spLocks noGrp="1"/>
          </p:cNvSpPr>
          <p:nvPr>
            <p:ph type="title"/>
          </p:nvPr>
        </p:nvSpPr>
        <p:spPr>
          <a:prstGeom prst="rect"/>
        </p:spPr>
        <p:txBody>
          <a:bodyPr wrap="square" lIns="0" tIns="12700" rIns="0" bIns="0" rtlCol="0" vert="horz">
            <a:spAutoFit/>
          </a:bodyPr>
          <a:lstStyle/>
          <a:p>
            <a:pPr marL="12700">
              <a:lnSpc>
                <a:spcPct val="100000"/>
              </a:lnSpc>
              <a:spcBef>
                <a:spcPts val="100"/>
              </a:spcBef>
              <a:tabLst>
                <a:tab pos="1719580" algn="l"/>
                <a:tab pos="3425190" algn="l"/>
              </a:tabLst>
            </a:pPr>
            <a:r>
              <a:rPr dirty="0" spc="540"/>
              <a:t>提案書</a:t>
            </a:r>
            <a:r>
              <a:rPr dirty="0" spc="-50"/>
              <a:t>（</a:t>
            </a:r>
            <a:r>
              <a:rPr dirty="0"/>
              <a:t>	</a:t>
            </a:r>
            <a:r>
              <a:rPr dirty="0" spc="540"/>
              <a:t>商品情</a:t>
            </a:r>
            <a:r>
              <a:rPr dirty="0" spc="-50"/>
              <a:t>報</a:t>
            </a:r>
            <a:r>
              <a:rPr dirty="0"/>
              <a:t>	</a:t>
            </a:r>
            <a:r>
              <a:rPr dirty="0" spc="-50"/>
              <a:t>）</a:t>
            </a:r>
          </a:p>
        </p:txBody>
      </p:sp>
      <p:sp>
        <p:nvSpPr>
          <p:cNvPr id="4" name="object 4" descr=""/>
          <p:cNvSpPr txBox="1"/>
          <p:nvPr/>
        </p:nvSpPr>
        <p:spPr>
          <a:xfrm>
            <a:off x="7796656" y="45974"/>
            <a:ext cx="2656840" cy="1344295"/>
          </a:xfrm>
          <a:prstGeom prst="rect">
            <a:avLst/>
          </a:prstGeom>
          <a:ln w="12700">
            <a:solidFill>
              <a:srgbClr val="9BC2E6"/>
            </a:solidFill>
          </a:ln>
        </p:spPr>
        <p:txBody>
          <a:bodyPr wrap="square" lIns="0" tIns="112395" rIns="0" bIns="0" rtlCol="0" vert="horz">
            <a:spAutoFit/>
          </a:bodyPr>
          <a:lstStyle/>
          <a:p>
            <a:pPr>
              <a:lnSpc>
                <a:spcPct val="100000"/>
              </a:lnSpc>
              <a:spcBef>
                <a:spcPts val="885"/>
              </a:spcBef>
            </a:pPr>
            <a:endParaRPr sz="1400">
              <a:latin typeface="Times New Roman"/>
              <a:cs typeface="Times New Roman"/>
            </a:endParaRPr>
          </a:p>
          <a:p>
            <a:pPr algn="ctr" marL="20955">
              <a:lnSpc>
                <a:spcPct val="100000"/>
              </a:lnSpc>
            </a:pPr>
            <a:r>
              <a:rPr dirty="0" sz="1400" spc="-5">
                <a:latin typeface="Meiryo"/>
                <a:cs typeface="Meiryo"/>
              </a:rPr>
              <a:t>(会社名</a:t>
            </a:r>
            <a:r>
              <a:rPr dirty="0" sz="1400" spc="-50">
                <a:latin typeface="Meiryo"/>
                <a:cs typeface="Meiryo"/>
              </a:rPr>
              <a:t>）</a:t>
            </a:r>
            <a:endParaRPr sz="1400">
              <a:latin typeface="Meiryo"/>
              <a:cs typeface="Meiryo"/>
            </a:endParaRPr>
          </a:p>
          <a:p>
            <a:pPr algn="ctr" marL="20320">
              <a:lnSpc>
                <a:spcPct val="100000"/>
              </a:lnSpc>
              <a:spcBef>
                <a:spcPts val="990"/>
              </a:spcBef>
            </a:pPr>
            <a:r>
              <a:rPr dirty="0" sz="1400" spc="-10" b="1">
                <a:latin typeface="Meiryo"/>
                <a:cs typeface="Meiryo"/>
              </a:rPr>
              <a:t>TEL：（</a:t>
            </a:r>
            <a:r>
              <a:rPr dirty="0" sz="1400" b="1">
                <a:latin typeface="Meiryo"/>
                <a:cs typeface="Meiryo"/>
              </a:rPr>
              <a:t>電話番号</a:t>
            </a:r>
            <a:r>
              <a:rPr dirty="0" sz="1400" spc="-50" b="1">
                <a:latin typeface="Meiryo"/>
                <a:cs typeface="Meiryo"/>
              </a:rPr>
              <a:t>）</a:t>
            </a:r>
            <a:endParaRPr sz="1400">
              <a:latin typeface="Meiryo"/>
              <a:cs typeface="Meiryo"/>
            </a:endParaRPr>
          </a:p>
        </p:txBody>
      </p:sp>
      <p:sp>
        <p:nvSpPr>
          <p:cNvPr id="5" name="object 5" descr=""/>
          <p:cNvSpPr txBox="1"/>
          <p:nvPr/>
        </p:nvSpPr>
        <p:spPr>
          <a:xfrm>
            <a:off x="363727" y="669391"/>
            <a:ext cx="2522220" cy="604520"/>
          </a:xfrm>
          <a:prstGeom prst="rect">
            <a:avLst/>
          </a:prstGeom>
        </p:spPr>
        <p:txBody>
          <a:bodyPr wrap="square" lIns="0" tIns="12700" rIns="0" bIns="0" rtlCol="0" vert="horz">
            <a:spAutoFit/>
          </a:bodyPr>
          <a:lstStyle/>
          <a:p>
            <a:pPr marL="12700" marR="5080">
              <a:lnSpc>
                <a:spcPct val="135700"/>
              </a:lnSpc>
              <a:spcBef>
                <a:spcPts val="100"/>
              </a:spcBef>
              <a:tabLst>
                <a:tab pos="903605" algn="l"/>
              </a:tabLst>
            </a:pPr>
            <a:r>
              <a:rPr dirty="0" sz="1400" b="1">
                <a:latin typeface="Meiryo"/>
                <a:cs typeface="Meiryo"/>
              </a:rPr>
              <a:t>ワイヤレス充電機能付ウッド</a:t>
            </a:r>
            <a:r>
              <a:rPr dirty="0" sz="1400" spc="-50" b="1">
                <a:latin typeface="Meiryo"/>
                <a:cs typeface="Meiryo"/>
              </a:rPr>
              <a:t>調</a:t>
            </a:r>
            <a:r>
              <a:rPr dirty="0" sz="1400" b="1">
                <a:latin typeface="Meiryo"/>
                <a:cs typeface="Meiryo"/>
              </a:rPr>
              <a:t>クロッ</a:t>
            </a:r>
            <a:r>
              <a:rPr dirty="0" sz="1400" spc="-50" b="1">
                <a:latin typeface="Meiryo"/>
                <a:cs typeface="Meiryo"/>
              </a:rPr>
              <a:t>ク</a:t>
            </a:r>
            <a:r>
              <a:rPr dirty="0" sz="1400" b="1">
                <a:latin typeface="Meiryo"/>
                <a:cs typeface="Meiryo"/>
              </a:rPr>
              <a:t>	</a:t>
            </a:r>
            <a:r>
              <a:rPr dirty="0" sz="1400" spc="-10" b="1">
                <a:latin typeface="Meiryo"/>
                <a:cs typeface="Meiryo"/>
              </a:rPr>
              <a:t>SI212801</a:t>
            </a:r>
            <a:endParaRPr sz="1400">
              <a:latin typeface="Meiryo"/>
              <a:cs typeface="Meiryo"/>
            </a:endParaRPr>
          </a:p>
        </p:txBody>
      </p:sp>
      <p:sp>
        <p:nvSpPr>
          <p:cNvPr id="6" name="object 6" descr=""/>
          <p:cNvSpPr txBox="1"/>
          <p:nvPr/>
        </p:nvSpPr>
        <p:spPr>
          <a:xfrm>
            <a:off x="3704971" y="716026"/>
            <a:ext cx="3530600" cy="525780"/>
          </a:xfrm>
          <a:prstGeom prst="rect">
            <a:avLst/>
          </a:prstGeom>
        </p:spPr>
        <p:txBody>
          <a:bodyPr wrap="square" lIns="0" tIns="12700" rIns="0" bIns="0" rtlCol="0" vert="horz">
            <a:spAutoFit/>
          </a:bodyPr>
          <a:lstStyle/>
          <a:p>
            <a:pPr marL="12700" marR="5080">
              <a:lnSpc>
                <a:spcPct val="136700"/>
              </a:lnSpc>
              <a:spcBef>
                <a:spcPts val="100"/>
              </a:spcBef>
            </a:pPr>
            <a:r>
              <a:rPr dirty="0" sz="1200" spc="-5" b="1">
                <a:latin typeface="Meiryo"/>
                <a:cs typeface="Meiryo"/>
              </a:rPr>
              <a:t>スマートフォンを置くだけで充電できるワイヤレス充電機能付きの時計です。</a:t>
            </a:r>
            <a:endParaRPr sz="1200">
              <a:latin typeface="Meiryo"/>
              <a:cs typeface="Meiryo"/>
            </a:endParaRPr>
          </a:p>
        </p:txBody>
      </p:sp>
      <p:graphicFrame>
        <p:nvGraphicFramePr>
          <p:cNvPr id="7" name="object 7" descr=""/>
          <p:cNvGraphicFramePr>
            <a:graphicFrameLocks noGrp="1"/>
          </p:cNvGraphicFramePr>
          <p:nvPr/>
        </p:nvGraphicFramePr>
        <p:xfrm>
          <a:off x="4244847" y="1450975"/>
          <a:ext cx="6298565" cy="5575935"/>
        </p:xfrm>
        <a:graphic>
          <a:graphicData uri="http://schemas.openxmlformats.org/drawingml/2006/table">
            <a:tbl>
              <a:tblPr firstRow="1" bandRow="1">
                <a:tableStyleId>{2D5ABB26-0587-4C30-8999-92F81FD0307C}</a:tableStyleId>
              </a:tblPr>
              <a:tblGrid>
                <a:gridCol w="887094"/>
                <a:gridCol w="887094"/>
                <a:gridCol w="887094"/>
                <a:gridCol w="887094"/>
                <a:gridCol w="887729"/>
                <a:gridCol w="887095"/>
                <a:gridCol w="887095"/>
              </a:tblGrid>
              <a:tr h="342900">
                <a:tc>
                  <a:txBody>
                    <a:bodyPr/>
                    <a:lstStyle/>
                    <a:p>
                      <a:pPr algn="ctr" marL="11430">
                        <a:lnSpc>
                          <a:spcPct val="100000"/>
                        </a:lnSpc>
                        <a:spcBef>
                          <a:spcPts val="570"/>
                        </a:spcBef>
                      </a:pPr>
                      <a:r>
                        <a:rPr dirty="0" sz="1000" spc="-10" b="1">
                          <a:solidFill>
                            <a:srgbClr val="FFFFFF"/>
                          </a:solidFill>
                          <a:latin typeface="Meiryo"/>
                          <a:cs typeface="Meiryo"/>
                        </a:rPr>
                        <a:t>商品</a:t>
                      </a:r>
                      <a:r>
                        <a:rPr dirty="0" sz="1000" spc="-25" b="1">
                          <a:solidFill>
                            <a:srgbClr val="FFFFFF"/>
                          </a:solidFill>
                          <a:latin typeface="Meiryo"/>
                          <a:cs typeface="Meiryo"/>
                        </a:rPr>
                        <a:t>ID</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53670">
                        <a:lnSpc>
                          <a:spcPct val="100000"/>
                        </a:lnSpc>
                        <a:spcBef>
                          <a:spcPts val="290"/>
                        </a:spcBef>
                      </a:pPr>
                      <a:r>
                        <a:rPr dirty="0" sz="1400" spc="-10">
                          <a:latin typeface="Meiryo"/>
                          <a:cs typeface="Meiryo"/>
                        </a:rPr>
                        <a:t>22212801</a:t>
                      </a:r>
                      <a:endParaRPr sz="1400">
                        <a:latin typeface="Meiryo"/>
                        <a:cs typeface="Meiryo"/>
                      </a:endParaRPr>
                    </a:p>
                  </a:txBody>
                  <a:tcPr marL="0" marR="0" marB="0" marT="3683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900">
                <a:tc>
                  <a:txBody>
                    <a:bodyPr/>
                    <a:lstStyle/>
                    <a:p>
                      <a:pPr algn="ctr" marL="12065">
                        <a:lnSpc>
                          <a:spcPct val="100000"/>
                        </a:lnSpc>
                        <a:spcBef>
                          <a:spcPts val="570"/>
                        </a:spcBef>
                      </a:pPr>
                      <a:r>
                        <a:rPr dirty="0" sz="1000" spc="-30" b="1">
                          <a:solidFill>
                            <a:srgbClr val="FFFFFF"/>
                          </a:solidFill>
                          <a:latin typeface="Meiryo"/>
                          <a:cs typeface="Meiryo"/>
                        </a:rPr>
                        <a:t>定価</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2">
                  <a:txBody>
                    <a:bodyPr/>
                    <a:lstStyle/>
                    <a:p>
                      <a:pPr marL="149225">
                        <a:lnSpc>
                          <a:spcPct val="100000"/>
                        </a:lnSpc>
                        <a:spcBef>
                          <a:spcPts val="430"/>
                        </a:spcBef>
                      </a:pPr>
                      <a:r>
                        <a:rPr dirty="0" sz="1200" spc="-20">
                          <a:latin typeface="Meiryo"/>
                          <a:cs typeface="Meiryo"/>
                        </a:rPr>
                        <a:t>4,400</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a:txBody>
                    <a:bodyPr/>
                    <a:lstStyle/>
                    <a:p>
                      <a:pPr algn="ctr" marL="12065">
                        <a:lnSpc>
                          <a:spcPct val="100000"/>
                        </a:lnSpc>
                        <a:spcBef>
                          <a:spcPts val="570"/>
                        </a:spcBef>
                      </a:pPr>
                      <a:r>
                        <a:rPr dirty="0" sz="1000" spc="-20" b="1">
                          <a:solidFill>
                            <a:srgbClr val="FFFFFF"/>
                          </a:solidFill>
                          <a:latin typeface="Meiryo"/>
                          <a:cs typeface="Meiryo"/>
                        </a:rPr>
                        <a:t>販売価格</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marL="149225">
                        <a:lnSpc>
                          <a:spcPct val="100000"/>
                        </a:lnSpc>
                        <a:spcBef>
                          <a:spcPts val="430"/>
                        </a:spcBef>
                      </a:pPr>
                      <a:r>
                        <a:rPr dirty="0" sz="1200" spc="-20">
                          <a:latin typeface="Meiryo"/>
                          <a:cs typeface="Meiryo"/>
                        </a:rPr>
                        <a:t>3,740</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r>
              <a:tr h="342900">
                <a:tc rowSpan="2">
                  <a:txBody>
                    <a:bodyPr/>
                    <a:lstStyle/>
                    <a:p>
                      <a:pPr marL="129539" marR="116839" indent="126364">
                        <a:lnSpc>
                          <a:spcPct val="138000"/>
                        </a:lnSpc>
                        <a:spcBef>
                          <a:spcPts val="645"/>
                        </a:spcBef>
                      </a:pPr>
                      <a:r>
                        <a:rPr dirty="0" sz="1000" spc="-25" b="1">
                          <a:solidFill>
                            <a:srgbClr val="FFFFFF"/>
                          </a:solidFill>
                          <a:latin typeface="Meiryo"/>
                          <a:cs typeface="Meiryo"/>
                        </a:rPr>
                        <a:t>商品＋</a:t>
                      </a:r>
                      <a:r>
                        <a:rPr dirty="0" sz="1000" spc="-50" b="1">
                          <a:solidFill>
                            <a:srgbClr val="FFFFFF"/>
                          </a:solidFill>
                          <a:latin typeface="Meiryo"/>
                          <a:cs typeface="Meiryo"/>
                        </a:rPr>
                        <a:t> </a:t>
                      </a:r>
                      <a:r>
                        <a:rPr dirty="0" sz="1000" spc="-20" b="1">
                          <a:solidFill>
                            <a:srgbClr val="FFFFFF"/>
                          </a:solidFill>
                          <a:latin typeface="Meiryo"/>
                          <a:cs typeface="Meiryo"/>
                        </a:rPr>
                        <a:t>名入れ価格</a:t>
                      </a:r>
                      <a:endParaRPr sz="10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gn="ctr" marL="3175">
                        <a:lnSpc>
                          <a:spcPct val="100000"/>
                        </a:lnSpc>
                        <a:spcBef>
                          <a:spcPts val="430"/>
                        </a:spcBef>
                      </a:pPr>
                      <a:r>
                        <a:rPr dirty="0" sz="1200" spc="-10">
                          <a:latin typeface="Meiryo"/>
                          <a:cs typeface="Meiryo"/>
                        </a:rPr>
                        <a:t>30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a:txBody>
                    <a:bodyPr/>
                    <a:lstStyle/>
                    <a:p>
                      <a:pPr algn="ctr" marL="3175">
                        <a:lnSpc>
                          <a:spcPct val="100000"/>
                        </a:lnSpc>
                        <a:spcBef>
                          <a:spcPts val="430"/>
                        </a:spcBef>
                      </a:pPr>
                      <a:r>
                        <a:rPr dirty="0" sz="1200" spc="-10">
                          <a:latin typeface="Meiryo"/>
                          <a:cs typeface="Meiryo"/>
                        </a:rPr>
                        <a:t>60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a:txBody>
                    <a:bodyPr/>
                    <a:lstStyle/>
                    <a:p>
                      <a:pPr algn="ctr" marL="3175">
                        <a:lnSpc>
                          <a:spcPct val="100000"/>
                        </a:lnSpc>
                        <a:spcBef>
                          <a:spcPts val="430"/>
                        </a:spcBef>
                      </a:pPr>
                      <a:r>
                        <a:rPr dirty="0" sz="1200" spc="-10">
                          <a:latin typeface="Meiryo"/>
                          <a:cs typeface="Meiryo"/>
                        </a:rPr>
                        <a:t>90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a:txBody>
                    <a:bodyPr/>
                    <a:lstStyle/>
                    <a:p>
                      <a:pPr algn="ctr" marL="3810">
                        <a:lnSpc>
                          <a:spcPct val="100000"/>
                        </a:lnSpc>
                        <a:spcBef>
                          <a:spcPts val="430"/>
                        </a:spcBef>
                      </a:pPr>
                      <a:r>
                        <a:rPr dirty="0" sz="1200" spc="-10">
                          <a:latin typeface="Meiryo"/>
                          <a:cs typeface="Meiryo"/>
                        </a:rPr>
                        <a:t>120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a:txBody>
                    <a:bodyPr/>
                    <a:lstStyle/>
                    <a:p>
                      <a:pPr algn="ctr" marL="3175">
                        <a:lnSpc>
                          <a:spcPct val="100000"/>
                        </a:lnSpc>
                        <a:spcBef>
                          <a:spcPts val="430"/>
                        </a:spcBef>
                      </a:pPr>
                      <a:r>
                        <a:rPr dirty="0" sz="1200" spc="-10">
                          <a:latin typeface="Meiryo"/>
                          <a:cs typeface="Meiryo"/>
                        </a:rPr>
                        <a:t>150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a:txBody>
                    <a:bodyPr/>
                    <a:lstStyle/>
                    <a:p>
                      <a:pPr algn="ctr" marL="3175">
                        <a:lnSpc>
                          <a:spcPct val="100000"/>
                        </a:lnSpc>
                        <a:spcBef>
                          <a:spcPts val="430"/>
                        </a:spcBef>
                      </a:pPr>
                      <a:r>
                        <a:rPr dirty="0" sz="1200" spc="-10">
                          <a:latin typeface="Meiryo"/>
                          <a:cs typeface="Meiryo"/>
                        </a:rPr>
                        <a:t>180</a:t>
                      </a:r>
                      <a:r>
                        <a:rPr dirty="0" sz="1200" spc="-20">
                          <a:latin typeface="Meiryo"/>
                          <a:cs typeface="Meiryo"/>
                        </a:rPr>
                        <a:t>個</a:t>
                      </a:r>
                      <a:r>
                        <a:rPr dirty="0" sz="1200" spc="-50">
                          <a:latin typeface="Meiryo"/>
                          <a:cs typeface="Meiryo"/>
                        </a:rPr>
                        <a:t>～</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r>
              <a:tr h="342900">
                <a:tc vMerge="1">
                  <a:txBody>
                    <a:bodyPr/>
                    <a:lstStyle/>
                    <a:p>
                      <a:p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gn="ctr" marL="4445">
                        <a:lnSpc>
                          <a:spcPct val="100000"/>
                        </a:lnSpc>
                        <a:spcBef>
                          <a:spcPts val="430"/>
                        </a:spcBef>
                      </a:pPr>
                      <a:r>
                        <a:rPr dirty="0" sz="1200" spc="-20">
                          <a:latin typeface="Meiryo"/>
                          <a:cs typeface="Meiryo"/>
                        </a:rPr>
                        <a:t>5,174</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algn="ctr" marL="4445">
                        <a:lnSpc>
                          <a:spcPct val="100000"/>
                        </a:lnSpc>
                        <a:spcBef>
                          <a:spcPts val="430"/>
                        </a:spcBef>
                      </a:pPr>
                      <a:r>
                        <a:rPr dirty="0" sz="1200" spc="-20">
                          <a:latin typeface="Meiryo"/>
                          <a:cs typeface="Meiryo"/>
                        </a:rPr>
                        <a:t>4,458</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algn="ctr" marL="4445">
                        <a:lnSpc>
                          <a:spcPct val="100000"/>
                        </a:lnSpc>
                        <a:spcBef>
                          <a:spcPts val="430"/>
                        </a:spcBef>
                      </a:pPr>
                      <a:r>
                        <a:rPr dirty="0" sz="1200" spc="-20">
                          <a:latin typeface="Meiryo"/>
                          <a:cs typeface="Meiryo"/>
                        </a:rPr>
                        <a:t>4,220</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algn="ctr" marL="5080">
                        <a:lnSpc>
                          <a:spcPct val="100000"/>
                        </a:lnSpc>
                        <a:spcBef>
                          <a:spcPts val="430"/>
                        </a:spcBef>
                      </a:pPr>
                      <a:r>
                        <a:rPr dirty="0" sz="1200" spc="-20">
                          <a:latin typeface="Meiryo"/>
                          <a:cs typeface="Meiryo"/>
                        </a:rPr>
                        <a:t>4,100</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algn="ctr" marL="4445">
                        <a:lnSpc>
                          <a:spcPct val="100000"/>
                        </a:lnSpc>
                        <a:spcBef>
                          <a:spcPts val="430"/>
                        </a:spcBef>
                      </a:pPr>
                      <a:r>
                        <a:rPr dirty="0" sz="1200" spc="-20">
                          <a:latin typeface="Meiryo"/>
                          <a:cs typeface="Meiryo"/>
                        </a:rPr>
                        <a:t>4,028</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algn="ctr" marL="4445">
                        <a:lnSpc>
                          <a:spcPct val="100000"/>
                        </a:lnSpc>
                        <a:spcBef>
                          <a:spcPts val="430"/>
                        </a:spcBef>
                      </a:pPr>
                      <a:r>
                        <a:rPr dirty="0" sz="1200" spc="-20">
                          <a:latin typeface="Meiryo"/>
                          <a:cs typeface="Meiryo"/>
                        </a:rPr>
                        <a:t>3,981</a:t>
                      </a:r>
                      <a:r>
                        <a:rPr dirty="0" sz="1200" spc="-50">
                          <a:latin typeface="Meiryo"/>
                          <a:cs typeface="Meiryo"/>
                        </a:rPr>
                        <a:t>円</a:t>
                      </a:r>
                      <a:endParaRPr sz="1200">
                        <a:latin typeface="Meiryo"/>
                        <a:cs typeface="Meiryo"/>
                      </a:endParaRPr>
                    </a:p>
                  </a:txBody>
                  <a:tcPr marL="0" marR="0" marB="0" marT="546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r>
              <a:tr h="342900">
                <a:tc>
                  <a:txBody>
                    <a:bodyPr/>
                    <a:lstStyle/>
                    <a:p>
                      <a:pPr algn="ctr" marL="10795">
                        <a:lnSpc>
                          <a:spcPct val="100000"/>
                        </a:lnSpc>
                        <a:spcBef>
                          <a:spcPts val="570"/>
                        </a:spcBef>
                      </a:pPr>
                      <a:r>
                        <a:rPr dirty="0" sz="1000" spc="-20" b="1">
                          <a:solidFill>
                            <a:srgbClr val="FFFFFF"/>
                          </a:solidFill>
                          <a:latin typeface="Meiryo"/>
                          <a:cs typeface="Meiryo"/>
                        </a:rPr>
                        <a:t>注文可能数</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10">
                          <a:latin typeface="Meiryo"/>
                          <a:cs typeface="Meiryo"/>
                        </a:rPr>
                        <a:t>13</a:t>
                      </a:r>
                      <a:r>
                        <a:rPr dirty="0" sz="900">
                          <a:latin typeface="Meiryo"/>
                          <a:cs typeface="Meiryo"/>
                        </a:rPr>
                        <a:t>個～</a:t>
                      </a:r>
                      <a:r>
                        <a:rPr dirty="0" sz="900" spc="-20">
                          <a:latin typeface="Meiryo"/>
                          <a:cs typeface="Meiryo"/>
                        </a:rPr>
                        <a:t>  単位未満の注文については、お問い合わせください。※名入れは、</a:t>
                      </a:r>
                      <a:r>
                        <a:rPr dirty="0" sz="900" spc="-10">
                          <a:latin typeface="Meiryo"/>
                          <a:cs typeface="Meiryo"/>
                        </a:rPr>
                        <a:t>30個から対応可能</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265">
                <a:tc>
                  <a:txBody>
                    <a:bodyPr/>
                    <a:lstStyle/>
                    <a:p>
                      <a:pPr algn="ctr" marL="10795">
                        <a:lnSpc>
                          <a:spcPct val="100000"/>
                        </a:lnSpc>
                        <a:spcBef>
                          <a:spcPts val="570"/>
                        </a:spcBef>
                      </a:pPr>
                      <a:r>
                        <a:rPr dirty="0" sz="1000" spc="-20" b="1">
                          <a:solidFill>
                            <a:srgbClr val="FFFFFF"/>
                          </a:solidFill>
                          <a:latin typeface="Meiryo"/>
                          <a:cs typeface="Meiryo"/>
                        </a:rPr>
                        <a:t>セット内容</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15">
                          <a:latin typeface="Meiryo"/>
                          <a:cs typeface="Meiryo"/>
                        </a:rPr>
                        <a:t>ワイヤレス充電機能付ウッド調クロック  </a:t>
                      </a:r>
                      <a:r>
                        <a:rPr dirty="0" sz="900" spc="-10">
                          <a:latin typeface="Meiryo"/>
                          <a:cs typeface="Meiryo"/>
                        </a:rPr>
                        <a:t>SI212801×1</a:t>
                      </a:r>
                      <a:r>
                        <a:rPr dirty="0" sz="900">
                          <a:latin typeface="Meiryo"/>
                          <a:cs typeface="Meiryo"/>
                        </a:rPr>
                        <a:t>、</a:t>
                      </a:r>
                      <a:r>
                        <a:rPr dirty="0" sz="900" spc="-10">
                          <a:latin typeface="Meiryo"/>
                          <a:cs typeface="Meiryo"/>
                        </a:rPr>
                        <a:t>USB</a:t>
                      </a:r>
                      <a:r>
                        <a:rPr dirty="0" sz="900" spc="-20">
                          <a:latin typeface="Meiryo"/>
                          <a:cs typeface="Meiryo"/>
                        </a:rPr>
                        <a:t>コード</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900">
                <a:tc>
                  <a:txBody>
                    <a:bodyPr/>
                    <a:lstStyle/>
                    <a:p>
                      <a:pPr algn="ctr" marL="10795">
                        <a:lnSpc>
                          <a:spcPct val="100000"/>
                        </a:lnSpc>
                        <a:spcBef>
                          <a:spcPts val="570"/>
                        </a:spcBef>
                      </a:pPr>
                      <a:r>
                        <a:rPr dirty="0" sz="1000" spc="-50" b="1">
                          <a:solidFill>
                            <a:srgbClr val="FFFFFF"/>
                          </a:solidFill>
                          <a:latin typeface="Meiryo"/>
                          <a:cs typeface="Meiryo"/>
                        </a:rPr>
                        <a:t>色</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15">
                          <a:latin typeface="Meiryo"/>
                          <a:cs typeface="Meiryo"/>
                        </a:rPr>
                        <a:t>画像参照</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900">
                <a:tc>
                  <a:txBody>
                    <a:bodyPr/>
                    <a:lstStyle/>
                    <a:p>
                      <a:pPr algn="ctr" marL="10795">
                        <a:lnSpc>
                          <a:spcPct val="100000"/>
                        </a:lnSpc>
                        <a:spcBef>
                          <a:spcPts val="575"/>
                        </a:spcBef>
                      </a:pPr>
                      <a:r>
                        <a:rPr dirty="0" sz="1000" spc="-25" b="1">
                          <a:solidFill>
                            <a:srgbClr val="FFFFFF"/>
                          </a:solidFill>
                          <a:latin typeface="Meiryo"/>
                          <a:cs typeface="Meiryo"/>
                        </a:rPr>
                        <a:t>サイズ</a:t>
                      </a:r>
                      <a:endParaRPr sz="1000">
                        <a:latin typeface="Meiryo"/>
                        <a:cs typeface="Meiryo"/>
                      </a:endParaRPr>
                    </a:p>
                  </a:txBody>
                  <a:tcPr marL="0" marR="0" marB="0" marT="7302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50"/>
                        </a:spcBef>
                      </a:pPr>
                      <a:r>
                        <a:rPr dirty="0" sz="900" spc="-20">
                          <a:latin typeface="Meiryo"/>
                          <a:cs typeface="Meiryo"/>
                        </a:rPr>
                        <a:t>本体：</a:t>
                      </a:r>
                      <a:r>
                        <a:rPr dirty="0" sz="900" spc="-10">
                          <a:latin typeface="Meiryo"/>
                          <a:cs typeface="Meiryo"/>
                        </a:rPr>
                        <a:t>72×83×170mm</a:t>
                      </a:r>
                      <a:r>
                        <a:rPr dirty="0" sz="900" spc="-20">
                          <a:latin typeface="Meiryo"/>
                          <a:cs typeface="Meiryo"/>
                        </a:rPr>
                        <a:t>、化粧箱：</a:t>
                      </a:r>
                      <a:r>
                        <a:rPr dirty="0" sz="900" spc="-10">
                          <a:latin typeface="Meiryo"/>
                          <a:cs typeface="Meiryo"/>
                        </a:rPr>
                        <a:t>89×100×180mm</a:t>
                      </a:r>
                      <a:endParaRPr sz="900">
                        <a:latin typeface="Meiryo"/>
                        <a:cs typeface="Meiryo"/>
                      </a:endParaRPr>
                    </a:p>
                  </a:txBody>
                  <a:tcPr marL="0" marR="0" marB="0" marT="8255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265">
                <a:tc>
                  <a:txBody>
                    <a:bodyPr/>
                    <a:lstStyle/>
                    <a:p>
                      <a:pPr algn="ctr" marL="10795">
                        <a:lnSpc>
                          <a:spcPct val="100000"/>
                        </a:lnSpc>
                        <a:spcBef>
                          <a:spcPts val="570"/>
                        </a:spcBef>
                      </a:pPr>
                      <a:r>
                        <a:rPr dirty="0" sz="1000" spc="-25" b="1">
                          <a:solidFill>
                            <a:srgbClr val="FFFFFF"/>
                          </a:solidFill>
                          <a:latin typeface="Meiryo"/>
                          <a:cs typeface="Meiryo"/>
                        </a:rPr>
                        <a:t>生産国</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20">
                          <a:latin typeface="Meiryo"/>
                          <a:cs typeface="Meiryo"/>
                        </a:rPr>
                        <a:t>中国製</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900">
                <a:tc>
                  <a:txBody>
                    <a:bodyPr/>
                    <a:lstStyle/>
                    <a:p>
                      <a:pPr algn="ctr" marL="12065">
                        <a:lnSpc>
                          <a:spcPct val="100000"/>
                        </a:lnSpc>
                        <a:spcBef>
                          <a:spcPts val="570"/>
                        </a:spcBef>
                      </a:pPr>
                      <a:r>
                        <a:rPr dirty="0" sz="1000" spc="-30" b="1">
                          <a:solidFill>
                            <a:srgbClr val="FFFFFF"/>
                          </a:solidFill>
                          <a:latin typeface="Meiryo"/>
                          <a:cs typeface="Meiryo"/>
                        </a:rPr>
                        <a:t>材質</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10">
                          <a:latin typeface="Meiryo"/>
                          <a:cs typeface="Meiryo"/>
                        </a:rPr>
                        <a:t>MDF</a:t>
                      </a:r>
                      <a:r>
                        <a:rPr dirty="0" sz="900">
                          <a:latin typeface="Meiryo"/>
                          <a:cs typeface="Meiryo"/>
                        </a:rPr>
                        <a:t>、</a:t>
                      </a:r>
                      <a:r>
                        <a:rPr dirty="0" sz="900" spc="-10">
                          <a:latin typeface="Meiryo"/>
                          <a:cs typeface="Meiryo"/>
                        </a:rPr>
                        <a:t>ABS</a:t>
                      </a:r>
                      <a:r>
                        <a:rPr dirty="0" sz="900" spc="-25">
                          <a:latin typeface="Meiryo"/>
                          <a:cs typeface="Meiryo"/>
                        </a:rPr>
                        <a:t>樹脂</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342900">
                <a:tc>
                  <a:txBody>
                    <a:bodyPr/>
                    <a:lstStyle/>
                    <a:p>
                      <a:pPr algn="ctr" marL="10795">
                        <a:lnSpc>
                          <a:spcPct val="100000"/>
                        </a:lnSpc>
                        <a:spcBef>
                          <a:spcPts val="570"/>
                        </a:spcBef>
                      </a:pPr>
                      <a:r>
                        <a:rPr dirty="0" sz="1000" spc="-20" b="1">
                          <a:solidFill>
                            <a:srgbClr val="FFFFFF"/>
                          </a:solidFill>
                          <a:latin typeface="Meiryo"/>
                          <a:cs typeface="Meiryo"/>
                        </a:rPr>
                        <a:t>パッケージ</a:t>
                      </a:r>
                      <a:endParaRPr sz="1000">
                        <a:latin typeface="Meiryo"/>
                        <a:cs typeface="Meiryo"/>
                      </a:endParaRPr>
                    </a:p>
                  </a:txBody>
                  <a:tcPr marL="0" marR="0" marB="0" marT="7239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45"/>
                        </a:spcBef>
                      </a:pPr>
                      <a:r>
                        <a:rPr dirty="0" sz="900" spc="-15">
                          <a:latin typeface="Meiryo"/>
                          <a:cs typeface="Meiryo"/>
                        </a:rPr>
                        <a:t>化粧箱入</a:t>
                      </a:r>
                      <a:endParaRPr sz="900">
                        <a:latin typeface="Meiryo"/>
                        <a:cs typeface="Meiryo"/>
                      </a:endParaRPr>
                    </a:p>
                  </a:txBody>
                  <a:tcPr marL="0" marR="0" marB="0" marT="819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083310">
                <a:tc>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40"/>
                        </a:spcBef>
                      </a:pPr>
                      <a:endParaRPr sz="1000">
                        <a:latin typeface="Times New Roman"/>
                        <a:cs typeface="Times New Roman"/>
                      </a:endParaRPr>
                    </a:p>
                    <a:p>
                      <a:pPr algn="ctr" marL="10795">
                        <a:lnSpc>
                          <a:spcPct val="100000"/>
                        </a:lnSpc>
                      </a:pPr>
                      <a:r>
                        <a:rPr dirty="0" sz="1000" spc="-25" b="1">
                          <a:solidFill>
                            <a:srgbClr val="FFFFFF"/>
                          </a:solidFill>
                          <a:latin typeface="Meiryo"/>
                          <a:cs typeface="Meiryo"/>
                        </a:rPr>
                        <a:t>名入れ</a:t>
                      </a:r>
                      <a:endParaRPr sz="1000">
                        <a:latin typeface="Meiryo"/>
                        <a:cs typeface="Meiryo"/>
                      </a:endParaRPr>
                    </a:p>
                  </a:txBody>
                  <a:tcPr marL="0" marR="0" marB="0" marT="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540"/>
                        </a:spcBef>
                      </a:pPr>
                      <a:r>
                        <a:rPr dirty="0" sz="900" spc="-10">
                          <a:latin typeface="Meiryo"/>
                          <a:cs typeface="Meiryo"/>
                        </a:rPr>
                        <a:t>※印刷方法：シルク</a:t>
                      </a:r>
                      <a:endParaRPr sz="900">
                        <a:latin typeface="Meiryo"/>
                        <a:cs typeface="Meiryo"/>
                      </a:endParaRPr>
                    </a:p>
                    <a:p>
                      <a:pPr marL="142875">
                        <a:lnSpc>
                          <a:spcPct val="100000"/>
                        </a:lnSpc>
                        <a:spcBef>
                          <a:spcPts val="434"/>
                        </a:spcBef>
                      </a:pPr>
                      <a:r>
                        <a:rPr dirty="0" sz="900" spc="-5">
                          <a:latin typeface="Meiryo"/>
                          <a:cs typeface="Meiryo"/>
                        </a:rPr>
                        <a:t>※名入れ箇所：正面下部</a:t>
                      </a:r>
                      <a:endParaRPr sz="900">
                        <a:latin typeface="Meiryo"/>
                        <a:cs typeface="Meiryo"/>
                      </a:endParaRPr>
                    </a:p>
                    <a:p>
                      <a:pPr marL="142875">
                        <a:lnSpc>
                          <a:spcPct val="100000"/>
                        </a:lnSpc>
                        <a:spcBef>
                          <a:spcPts val="430"/>
                        </a:spcBef>
                      </a:pPr>
                      <a:r>
                        <a:rPr dirty="0" sz="900" spc="-20">
                          <a:latin typeface="Meiryo"/>
                          <a:cs typeface="Meiryo"/>
                        </a:rPr>
                        <a:t>※名入れスペース：</a:t>
                      </a:r>
                      <a:r>
                        <a:rPr dirty="0" sz="900" spc="-10">
                          <a:latin typeface="Meiryo"/>
                          <a:cs typeface="Meiryo"/>
                        </a:rPr>
                        <a:t>H15×W100mm</a:t>
                      </a:r>
                      <a:endParaRPr sz="900">
                        <a:latin typeface="Meiryo"/>
                        <a:cs typeface="Meiryo"/>
                      </a:endParaRPr>
                    </a:p>
                    <a:p>
                      <a:pPr marL="142875">
                        <a:lnSpc>
                          <a:spcPct val="100000"/>
                        </a:lnSpc>
                        <a:spcBef>
                          <a:spcPts val="434"/>
                        </a:spcBef>
                      </a:pPr>
                      <a:r>
                        <a:rPr dirty="0" sz="900" spc="-10">
                          <a:latin typeface="Meiryo"/>
                          <a:cs typeface="Meiryo"/>
                        </a:rPr>
                        <a:t>※30個から名入れ可能</a:t>
                      </a:r>
                      <a:endParaRPr sz="900">
                        <a:latin typeface="Meiryo"/>
                        <a:cs typeface="Meiryo"/>
                      </a:endParaRPr>
                    </a:p>
                    <a:p>
                      <a:pPr marL="142875">
                        <a:lnSpc>
                          <a:spcPct val="100000"/>
                        </a:lnSpc>
                        <a:spcBef>
                          <a:spcPts val="430"/>
                        </a:spcBef>
                      </a:pPr>
                      <a:r>
                        <a:rPr dirty="0" sz="900" spc="-5">
                          <a:latin typeface="Meiryo"/>
                          <a:cs typeface="Meiryo"/>
                        </a:rPr>
                        <a:t>フルカラー印刷をご希望の場合は、別途お見積りいたします。</a:t>
                      </a:r>
                      <a:endParaRPr sz="900">
                        <a:latin typeface="Meiryo"/>
                        <a:cs typeface="Meiryo"/>
                      </a:endParaRPr>
                    </a:p>
                  </a:txBody>
                  <a:tcPr marL="0" marR="0" marB="0" marT="6858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721995">
                <a:tc>
                  <a:txBody>
                    <a:bodyPr/>
                    <a:lstStyle/>
                    <a:p>
                      <a:pPr>
                        <a:lnSpc>
                          <a:spcPct val="100000"/>
                        </a:lnSpc>
                        <a:spcBef>
                          <a:spcPts val="919"/>
                        </a:spcBef>
                      </a:pPr>
                      <a:endParaRPr sz="1000">
                        <a:latin typeface="Times New Roman"/>
                        <a:cs typeface="Times New Roman"/>
                      </a:endParaRPr>
                    </a:p>
                    <a:p>
                      <a:pPr algn="ctr" marL="12065">
                        <a:lnSpc>
                          <a:spcPct val="100000"/>
                        </a:lnSpc>
                      </a:pPr>
                      <a:r>
                        <a:rPr dirty="0" sz="1000" spc="-30" b="1">
                          <a:solidFill>
                            <a:srgbClr val="FFFFFF"/>
                          </a:solidFill>
                          <a:latin typeface="Meiryo"/>
                          <a:cs typeface="Meiryo"/>
                        </a:rPr>
                        <a:t>備考</a:t>
                      </a:r>
                      <a:endParaRPr sz="1000">
                        <a:latin typeface="Meiryo"/>
                        <a:cs typeface="Meiryo"/>
                      </a:endParaRPr>
                    </a:p>
                  </a:txBody>
                  <a:tcPr marL="0" marR="0" marB="0" marT="116839">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6">
                  <a:txBody>
                    <a:bodyPr/>
                    <a:lstStyle/>
                    <a:p>
                      <a:pPr marL="142875">
                        <a:lnSpc>
                          <a:spcPct val="100000"/>
                        </a:lnSpc>
                        <a:spcBef>
                          <a:spcPts val="635"/>
                        </a:spcBef>
                      </a:pPr>
                      <a:r>
                        <a:rPr dirty="0" sz="900" spc="-20">
                          <a:latin typeface="Meiryo"/>
                          <a:cs typeface="Meiryo"/>
                        </a:rPr>
                        <a:t>機能：ワイヤレス充電、時計、アラーム</a:t>
                      </a:r>
                      <a:r>
                        <a:rPr dirty="0" sz="900" spc="-10">
                          <a:latin typeface="Meiryo"/>
                          <a:cs typeface="Meiryo"/>
                        </a:rPr>
                        <a:t>（3</a:t>
                      </a:r>
                      <a:r>
                        <a:rPr dirty="0" sz="900">
                          <a:latin typeface="Meiryo"/>
                          <a:cs typeface="Meiryo"/>
                        </a:rPr>
                        <a:t>種）</a:t>
                      </a:r>
                      <a:r>
                        <a:rPr dirty="0" sz="900" spc="-5">
                          <a:latin typeface="Meiryo"/>
                          <a:cs typeface="Meiryo"/>
                        </a:rPr>
                        <a:t>、カレンダー、温度計、音・振動センサー</a:t>
                      </a:r>
                      <a:endParaRPr sz="900">
                        <a:latin typeface="Meiryo"/>
                        <a:cs typeface="Meiryo"/>
                      </a:endParaRPr>
                    </a:p>
                    <a:p>
                      <a:pPr marL="142875" marR="370840">
                        <a:lnSpc>
                          <a:spcPct val="140000"/>
                        </a:lnSpc>
                      </a:pPr>
                      <a:r>
                        <a:rPr dirty="0" sz="900" spc="-5">
                          <a:latin typeface="Meiryo"/>
                          <a:cs typeface="Meiryo"/>
                        </a:rPr>
                        <a:t>※ワイヤレス充電機能は、スマートフォンがワイヤレス充電に対応している必要が有ります。機種によってはご利用いただけない場合があります。</a:t>
                      </a:r>
                      <a:endParaRPr sz="900">
                        <a:latin typeface="Meiryo"/>
                        <a:cs typeface="Meiryo"/>
                      </a:endParaRPr>
                    </a:p>
                  </a:txBody>
                  <a:tcPr marL="0" marR="0" marB="0" marT="8064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bl>
          </a:graphicData>
        </a:graphic>
      </p:graphicFrame>
      <p:grpSp>
        <p:nvGrpSpPr>
          <p:cNvPr id="8" name="object 8" descr=""/>
          <p:cNvGrpSpPr/>
          <p:nvPr/>
        </p:nvGrpSpPr>
        <p:grpSpPr>
          <a:xfrm>
            <a:off x="484835" y="5814199"/>
            <a:ext cx="3350895" cy="1428750"/>
            <a:chOff x="484835" y="5814199"/>
            <a:chExt cx="3350895" cy="1428750"/>
          </a:xfrm>
        </p:grpSpPr>
        <p:pic>
          <p:nvPicPr>
            <p:cNvPr id="9" name="object 9" descr=""/>
            <p:cNvPicPr/>
            <p:nvPr/>
          </p:nvPicPr>
          <p:blipFill>
            <a:blip r:embed="rId2" cstate="print"/>
            <a:stretch>
              <a:fillRect/>
            </a:stretch>
          </p:blipFill>
          <p:spPr>
            <a:xfrm>
              <a:off x="2396870" y="5814199"/>
              <a:ext cx="1438275" cy="1428750"/>
            </a:xfrm>
            <a:prstGeom prst="rect">
              <a:avLst/>
            </a:prstGeom>
          </p:spPr>
        </p:pic>
        <p:pic>
          <p:nvPicPr>
            <p:cNvPr id="10" name="object 10" descr=""/>
            <p:cNvPicPr/>
            <p:nvPr/>
          </p:nvPicPr>
          <p:blipFill>
            <a:blip r:embed="rId3" cstate="print"/>
            <a:stretch>
              <a:fillRect/>
            </a:stretch>
          </p:blipFill>
          <p:spPr>
            <a:xfrm>
              <a:off x="484835" y="5814199"/>
              <a:ext cx="1377988" cy="1231976"/>
            </a:xfrm>
            <a:prstGeom prst="rect">
              <a:avLst/>
            </a:prstGeom>
          </p:spPr>
        </p:pic>
      </p:grpSp>
      <p:pic>
        <p:nvPicPr>
          <p:cNvPr id="11" name="object 11" descr=""/>
          <p:cNvPicPr/>
          <p:nvPr/>
        </p:nvPicPr>
        <p:blipFill>
          <a:blip r:embed="rId4" cstate="print"/>
          <a:stretch>
            <a:fillRect/>
          </a:stretch>
        </p:blipFill>
        <p:spPr>
          <a:xfrm>
            <a:off x="2396870" y="4333748"/>
            <a:ext cx="1438275" cy="1421130"/>
          </a:xfrm>
          <a:prstGeom prst="rect">
            <a:avLst/>
          </a:prstGeom>
        </p:spPr>
      </p:pic>
      <p:pic>
        <p:nvPicPr>
          <p:cNvPr id="12" name="object 12" descr=""/>
          <p:cNvPicPr/>
          <p:nvPr/>
        </p:nvPicPr>
        <p:blipFill>
          <a:blip r:embed="rId5" cstate="print"/>
          <a:stretch>
            <a:fillRect/>
          </a:stretch>
        </p:blipFill>
        <p:spPr>
          <a:xfrm>
            <a:off x="484835" y="4333748"/>
            <a:ext cx="1438274" cy="1421130"/>
          </a:xfrm>
          <a:prstGeom prst="rect">
            <a:avLst/>
          </a:prstGeom>
        </p:spPr>
      </p:pic>
      <p:grpSp>
        <p:nvGrpSpPr>
          <p:cNvPr id="13" name="object 13" descr=""/>
          <p:cNvGrpSpPr/>
          <p:nvPr/>
        </p:nvGrpSpPr>
        <p:grpSpPr>
          <a:xfrm>
            <a:off x="493260" y="1288770"/>
            <a:ext cx="3808729" cy="2597785"/>
            <a:chOff x="493260" y="1288770"/>
            <a:chExt cx="3808729" cy="2597785"/>
          </a:xfrm>
        </p:grpSpPr>
        <p:pic>
          <p:nvPicPr>
            <p:cNvPr id="14" name="object 14" descr=""/>
            <p:cNvPicPr/>
            <p:nvPr/>
          </p:nvPicPr>
          <p:blipFill>
            <a:blip r:embed="rId6" cstate="print"/>
            <a:stretch>
              <a:fillRect/>
            </a:stretch>
          </p:blipFill>
          <p:spPr>
            <a:xfrm>
              <a:off x="493260" y="1919249"/>
              <a:ext cx="3337419" cy="1967284"/>
            </a:xfrm>
            <a:prstGeom prst="rect">
              <a:avLst/>
            </a:prstGeom>
          </p:spPr>
        </p:pic>
        <p:pic>
          <p:nvPicPr>
            <p:cNvPr id="15" name="object 15" descr=""/>
            <p:cNvPicPr/>
            <p:nvPr/>
          </p:nvPicPr>
          <p:blipFill>
            <a:blip r:embed="rId7" cstate="print"/>
            <a:stretch>
              <a:fillRect/>
            </a:stretch>
          </p:blipFill>
          <p:spPr>
            <a:xfrm>
              <a:off x="3272408" y="1288770"/>
              <a:ext cx="1029080" cy="1045489"/>
            </a:xfrm>
            <a:prstGeom prst="rect">
              <a:avLst/>
            </a:prstGeom>
          </p:spPr>
        </p:pic>
      </p:grpSp>
      <p:sp>
        <p:nvSpPr>
          <p:cNvPr id="16" name="object 16" descr=""/>
          <p:cNvSpPr txBox="1"/>
          <p:nvPr/>
        </p:nvSpPr>
        <p:spPr>
          <a:xfrm>
            <a:off x="1325117" y="1446403"/>
            <a:ext cx="2000885"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Calibri"/>
                <a:cs typeface="Calibri"/>
              </a:rPr>
              <a:t>QR</a:t>
            </a:r>
            <a:r>
              <a:rPr dirty="0" sz="800" spc="-5">
                <a:latin typeface="Yu Gothic"/>
                <a:cs typeface="Yu Gothic"/>
              </a:rPr>
              <a:t>コードから商品ページをご覧頂けます</a:t>
            </a:r>
            <a:endParaRPr sz="800">
              <a:latin typeface="Yu Gothic"/>
              <a:cs typeface="Yu Gothic"/>
            </a:endParaRPr>
          </a:p>
        </p:txBody>
      </p:sp>
      <p:pic>
        <p:nvPicPr>
          <p:cNvPr id="17" name="object 17" descr=""/>
          <p:cNvPicPr/>
          <p:nvPr/>
        </p:nvPicPr>
        <p:blipFill>
          <a:blip r:embed="rId8" cstate="print"/>
          <a:stretch>
            <a:fillRect/>
          </a:stretch>
        </p:blipFill>
        <p:spPr>
          <a:xfrm>
            <a:off x="3475101" y="1474660"/>
            <a:ext cx="629412" cy="6231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ogs11</dc:creator>
  <dcterms:created xsi:type="dcterms:W3CDTF">2024-02-28T06:19:37Z</dcterms:created>
  <dcterms:modified xsi:type="dcterms:W3CDTF">2024-02-28T06:19:37Z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2024-02-28T00:00:00Z</vt:filetime>
  </property>
  <property fmtid="{D5CDD505-2E9C-101B-9397-08002B2CF9AE}" pid="3" name="Creator">
    <vt:lpwstr>Microsoft® Excel® 2019</vt:lpwstr>
  </property>
  <property fmtid="{D5CDD505-2E9C-101B-9397-08002B2CF9AE}" pid="4" name="LastSaved">
    <vt:filetime>2024-02-28T00:00:00Z</vt:filetime>
  </property>
  <property fmtid="{D5CDD505-2E9C-101B-9397-08002B2CF9AE}" pid="5" name="Producer">
    <vt:lpwstr>Microsoft® Excel® 2019</vt:lpwstr>
  </property>
</Properties>
</file>