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6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4483"/>
            <a:ext cx="9094788" cy="1588198"/>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236" y="688835"/>
            <a:ext cx="7505700" cy="46355"/>
          </a:xfrm>
          <a:custGeom>
            <a:avLst/>
            <a:gdLst/>
            <a:ahLst/>
            <a:cxnLst/>
            <a:rect l="l" t="t" r="r" b="b"/>
            <a:pathLst>
              <a:path w="7505700" h="46354">
                <a:moveTo>
                  <a:pt x="0" y="45732"/>
                </a:moveTo>
                <a:lnTo>
                  <a:pt x="7505687" y="45732"/>
                </a:lnTo>
                <a:lnTo>
                  <a:pt x="7505687" y="0"/>
                </a:lnTo>
                <a:lnTo>
                  <a:pt x="0" y="0"/>
                </a:lnTo>
                <a:lnTo>
                  <a:pt x="0" y="45732"/>
                </a:lnTo>
                <a:close/>
              </a:path>
            </a:pathLst>
          </a:custGeom>
          <a:solidFill>
            <a:srgbClr val="5B9BD4"/>
          </a:solidFill>
        </p:spPr>
        <p:txBody>
          <a:bodyPr wrap="square" lIns="0" tIns="0" rIns="0" bIns="0" rtlCol="0"/>
          <a:lstStyle/>
          <a:p>
            <a:endParaRPr/>
          </a:p>
        </p:txBody>
      </p:sp>
      <p:sp>
        <p:nvSpPr>
          <p:cNvPr id="17" name="bg object 17"/>
          <p:cNvSpPr/>
          <p:nvPr/>
        </p:nvSpPr>
        <p:spPr>
          <a:xfrm>
            <a:off x="274236" y="734568"/>
            <a:ext cx="7505700" cy="675640"/>
          </a:xfrm>
          <a:custGeom>
            <a:avLst/>
            <a:gdLst/>
            <a:ahLst/>
            <a:cxnLst/>
            <a:rect l="l" t="t" r="r" b="b"/>
            <a:pathLst>
              <a:path w="7505700" h="675640">
                <a:moveTo>
                  <a:pt x="7505687" y="0"/>
                </a:moveTo>
                <a:lnTo>
                  <a:pt x="0" y="0"/>
                </a:lnTo>
                <a:lnTo>
                  <a:pt x="0" y="675132"/>
                </a:lnTo>
                <a:lnTo>
                  <a:pt x="7505687" y="675132"/>
                </a:lnTo>
                <a:lnTo>
                  <a:pt x="7505687" y="0"/>
                </a:lnTo>
                <a:close/>
              </a:path>
            </a:pathLst>
          </a:custGeom>
          <a:solidFill>
            <a:srgbClr val="DDEBF7"/>
          </a:solidFill>
        </p:spPr>
        <p:txBody>
          <a:bodyPr wrap="square" lIns="0" tIns="0" rIns="0" bIns="0" rtlCol="0"/>
          <a:lstStyle/>
          <a:p>
            <a:endParaRPr/>
          </a:p>
        </p:txBody>
      </p:sp>
      <p:sp>
        <p:nvSpPr>
          <p:cNvPr id="18" name="bg object 18"/>
          <p:cNvSpPr/>
          <p:nvPr/>
        </p:nvSpPr>
        <p:spPr>
          <a:xfrm>
            <a:off x="274236" y="7191756"/>
            <a:ext cx="10139680" cy="47625"/>
          </a:xfrm>
          <a:custGeom>
            <a:avLst/>
            <a:gdLst/>
            <a:ahLst/>
            <a:cxnLst/>
            <a:rect l="l" t="t" r="r" b="b"/>
            <a:pathLst>
              <a:path w="10139680" h="47625">
                <a:moveTo>
                  <a:pt x="10139159" y="0"/>
                </a:moveTo>
                <a:lnTo>
                  <a:pt x="0" y="0"/>
                </a:lnTo>
                <a:lnTo>
                  <a:pt x="0" y="47243"/>
                </a:lnTo>
                <a:lnTo>
                  <a:pt x="10139159" y="47243"/>
                </a:lnTo>
                <a:lnTo>
                  <a:pt x="10139159" y="0"/>
                </a:lnTo>
                <a:close/>
              </a:path>
            </a:pathLst>
          </a:custGeom>
          <a:solidFill>
            <a:srgbClr val="5B9B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tx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2044" y="234886"/>
            <a:ext cx="10155935" cy="7098601"/>
          </a:xfrm>
          <a:prstGeom prst="rect">
            <a:avLst/>
          </a:prstGeom>
        </p:spPr>
      </p:pic>
      <p:pic>
        <p:nvPicPr>
          <p:cNvPr id="17" name="bg object 17"/>
          <p:cNvPicPr/>
          <p:nvPr/>
        </p:nvPicPr>
        <p:blipFill>
          <a:blip r:embed="rId3" cstate="print"/>
          <a:stretch>
            <a:fillRect/>
          </a:stretch>
        </p:blipFill>
        <p:spPr>
          <a:xfrm>
            <a:off x="317574" y="360337"/>
            <a:ext cx="3010782" cy="907629"/>
          </a:xfrm>
          <a:prstGeom prst="rect">
            <a:avLst/>
          </a:prstGeom>
        </p:spPr>
      </p:pic>
      <p:pic>
        <p:nvPicPr>
          <p:cNvPr id="18" name="bg object 18"/>
          <p:cNvPicPr/>
          <p:nvPr/>
        </p:nvPicPr>
        <p:blipFill>
          <a:blip r:embed="rId4" cstate="print"/>
          <a:stretch>
            <a:fillRect/>
          </a:stretch>
        </p:blipFill>
        <p:spPr>
          <a:xfrm>
            <a:off x="6712373" y="410812"/>
            <a:ext cx="3571671" cy="2689054"/>
          </a:xfrm>
          <a:prstGeom prst="rect">
            <a:avLst/>
          </a:prstGeom>
        </p:spPr>
      </p:pic>
      <p:pic>
        <p:nvPicPr>
          <p:cNvPr id="19" name="bg object 19"/>
          <p:cNvPicPr/>
          <p:nvPr/>
        </p:nvPicPr>
        <p:blipFill>
          <a:blip r:embed="rId5" cstate="print"/>
          <a:stretch>
            <a:fillRect/>
          </a:stretch>
        </p:blipFill>
        <p:spPr>
          <a:xfrm>
            <a:off x="976927" y="1614449"/>
            <a:ext cx="1294803" cy="130136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01004" y="151892"/>
            <a:ext cx="3848100" cy="422275"/>
          </a:xfrm>
          <a:prstGeom prst="rect">
            <a:avLst/>
          </a:prstGeom>
        </p:spPr>
        <p:txBody>
          <a:bodyPr wrap="square" lIns="0" tIns="0" rIns="0" bIns="0">
            <a:spAutoFit/>
          </a:bodyPr>
          <a:lstStyle>
            <a:lvl1pPr>
              <a:defRPr sz="2600" b="1" i="0">
                <a:solidFill>
                  <a:schemeClr val="tx1"/>
                </a:solidFill>
                <a:latin typeface="メイリオ"/>
                <a:cs typeface="メイリオ"/>
              </a:defRPr>
            </a:lvl1pPr>
          </a:lstStyle>
          <a:p>
            <a:endParaRPr/>
          </a:p>
        </p:txBody>
      </p:sp>
      <p:sp>
        <p:nvSpPr>
          <p:cNvPr id="3" name="Holder 3"/>
          <p:cNvSpPr>
            <a:spLocks noGrp="1"/>
          </p:cNvSpPr>
          <p:nvPr>
            <p:ph type="body" idx="1"/>
          </p:nvPr>
        </p:nvSpPr>
        <p:spPr>
          <a:xfrm>
            <a:off x="534987" y="1739455"/>
            <a:ext cx="962977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757680" algn="l"/>
                <a:tab pos="3504565" algn="l"/>
              </a:tabLst>
            </a:pPr>
            <a:r>
              <a:rPr spc="610" dirty="0"/>
              <a:t>提案</a:t>
            </a:r>
            <a:r>
              <a:rPr spc="625" dirty="0"/>
              <a:t>書</a:t>
            </a:r>
            <a:r>
              <a:rPr spc="-50" dirty="0"/>
              <a:t>（</a:t>
            </a:r>
            <a:r>
              <a:rPr dirty="0"/>
              <a:t>	</a:t>
            </a:r>
            <a:r>
              <a:rPr spc="625" dirty="0"/>
              <a:t>商</a:t>
            </a:r>
            <a:r>
              <a:rPr spc="610" dirty="0"/>
              <a:t>品</a:t>
            </a:r>
            <a:r>
              <a:rPr spc="625" dirty="0"/>
              <a:t>情</a:t>
            </a:r>
            <a:r>
              <a:rPr spc="-50" dirty="0"/>
              <a:t>報</a:t>
            </a:r>
            <a:r>
              <a:rPr dirty="0"/>
              <a:t>	</a:t>
            </a:r>
            <a:r>
              <a:rPr spc="-50" dirty="0"/>
              <a:t>）</a:t>
            </a:r>
          </a:p>
        </p:txBody>
      </p:sp>
      <p:sp>
        <p:nvSpPr>
          <p:cNvPr id="3" name="object 3"/>
          <p:cNvSpPr txBox="1"/>
          <p:nvPr/>
        </p:nvSpPr>
        <p:spPr>
          <a:xfrm>
            <a:off x="7923014" y="123748"/>
            <a:ext cx="2482850" cy="1286510"/>
          </a:xfrm>
          <a:prstGeom prst="rect">
            <a:avLst/>
          </a:prstGeom>
          <a:ln w="12700">
            <a:solidFill>
              <a:srgbClr val="9BC2E6"/>
            </a:solidFill>
          </a:ln>
        </p:spPr>
        <p:txBody>
          <a:bodyPr vert="horz" wrap="square" lIns="0" tIns="88265" rIns="0" bIns="0" rtlCol="0">
            <a:spAutoFit/>
          </a:bodyPr>
          <a:lstStyle/>
          <a:p>
            <a:pPr>
              <a:lnSpc>
                <a:spcPct val="100000"/>
              </a:lnSpc>
              <a:spcBef>
                <a:spcPts val="695"/>
              </a:spcBef>
            </a:pPr>
            <a:endParaRPr sz="1400">
              <a:latin typeface="Times New Roman"/>
              <a:cs typeface="Times New Roman"/>
            </a:endParaRPr>
          </a:p>
          <a:p>
            <a:pPr marL="18415" algn="ctr">
              <a:lnSpc>
                <a:spcPct val="100000"/>
              </a:lnSpc>
            </a:pPr>
            <a:r>
              <a:rPr sz="1400" dirty="0">
                <a:latin typeface="メイリオ"/>
                <a:cs typeface="メイリオ"/>
              </a:rPr>
              <a:t>（会社名</a:t>
            </a:r>
            <a:r>
              <a:rPr sz="1400" spc="-50" dirty="0">
                <a:latin typeface="メイリオ"/>
                <a:cs typeface="メイリオ"/>
              </a:rPr>
              <a:t>）</a:t>
            </a:r>
            <a:endParaRPr sz="1400">
              <a:latin typeface="メイリオ"/>
              <a:cs typeface="メイリオ"/>
            </a:endParaRPr>
          </a:p>
          <a:p>
            <a:pPr marL="18415" algn="ctr">
              <a:lnSpc>
                <a:spcPct val="100000"/>
              </a:lnSpc>
              <a:spcBef>
                <a:spcPts val="960"/>
              </a:spcBef>
            </a:pPr>
            <a:r>
              <a:rPr sz="1400" b="1" spc="-10" dirty="0">
                <a:latin typeface="メイリオ"/>
                <a:cs typeface="メイリオ"/>
              </a:rPr>
              <a:t>TEL：（</a:t>
            </a:r>
            <a:r>
              <a:rPr sz="1400" b="1" dirty="0">
                <a:latin typeface="メイリオ"/>
                <a:cs typeface="メイリオ"/>
              </a:rPr>
              <a:t>電話番号</a:t>
            </a:r>
            <a:r>
              <a:rPr sz="1400" b="1" spc="-50" dirty="0">
                <a:latin typeface="メイリオ"/>
                <a:cs typeface="メイリオ"/>
              </a:rPr>
              <a:t>）</a:t>
            </a:r>
            <a:endParaRPr sz="1400">
              <a:latin typeface="メイリオ"/>
              <a:cs typeface="メイリオ"/>
            </a:endParaRPr>
          </a:p>
        </p:txBody>
      </p:sp>
      <p:graphicFrame>
        <p:nvGraphicFramePr>
          <p:cNvPr id="4" name="object 4"/>
          <p:cNvGraphicFramePr>
            <a:graphicFrameLocks noGrp="1"/>
          </p:cNvGraphicFramePr>
          <p:nvPr>
            <p:extLst>
              <p:ext uri="{D42A27DB-BD31-4B8C-83A1-F6EECF244321}">
                <p14:modId xmlns:p14="http://schemas.microsoft.com/office/powerpoint/2010/main" val="2648545033"/>
              </p:ext>
            </p:extLst>
          </p:nvPr>
        </p:nvGraphicFramePr>
        <p:xfrm>
          <a:off x="438370" y="766898"/>
          <a:ext cx="6874509" cy="697865"/>
        </p:xfrm>
        <a:graphic>
          <a:graphicData uri="http://schemas.openxmlformats.org/drawingml/2006/table">
            <a:tbl>
              <a:tblPr firstRow="1" bandRow="1">
                <a:tableStyleId>{2D5ABB26-0587-4C30-8999-92F81FD0307C}</a:tableStyleId>
              </a:tblPr>
              <a:tblGrid>
                <a:gridCol w="2652395">
                  <a:extLst>
                    <a:ext uri="{9D8B030D-6E8A-4147-A177-3AD203B41FA5}">
                      <a16:colId xmlns:a16="http://schemas.microsoft.com/office/drawing/2014/main" val="20000"/>
                    </a:ext>
                  </a:extLst>
                </a:gridCol>
                <a:gridCol w="4222114">
                  <a:extLst>
                    <a:ext uri="{9D8B030D-6E8A-4147-A177-3AD203B41FA5}">
                      <a16:colId xmlns:a16="http://schemas.microsoft.com/office/drawing/2014/main" val="20001"/>
                    </a:ext>
                  </a:extLst>
                </a:gridCol>
              </a:tblGrid>
              <a:tr h="697865">
                <a:tc>
                  <a:txBody>
                    <a:bodyPr/>
                    <a:lstStyle/>
                    <a:p>
                      <a:pPr marL="31750" marR="829310">
                        <a:lnSpc>
                          <a:spcPct val="135700"/>
                        </a:lnSpc>
                        <a:spcBef>
                          <a:spcPts val="40"/>
                        </a:spcBef>
                        <a:tabLst>
                          <a:tab pos="922655" algn="l"/>
                        </a:tabLst>
                      </a:pPr>
                      <a:r>
                        <a:rPr sz="1400" b="1" dirty="0">
                          <a:latin typeface="メイリオ"/>
                          <a:cs typeface="メイリオ"/>
                        </a:rPr>
                        <a:t>グラスワークスナル</a:t>
                      </a:r>
                      <a:r>
                        <a:rPr sz="1400" b="1" spc="-50" dirty="0">
                          <a:latin typeface="メイリオ"/>
                          <a:cs typeface="メイリオ"/>
                        </a:rPr>
                        <a:t>ミ</a:t>
                      </a:r>
                      <a:r>
                        <a:rPr sz="1400" b="1" dirty="0">
                          <a:latin typeface="メイリオ"/>
                          <a:cs typeface="メイリオ"/>
                        </a:rPr>
                        <a:t>グロー</a:t>
                      </a:r>
                      <a:r>
                        <a:rPr sz="1400" b="1" spc="-50" dirty="0">
                          <a:latin typeface="メイリオ"/>
                          <a:cs typeface="メイリオ"/>
                        </a:rPr>
                        <a:t>ブ</a:t>
                      </a:r>
                      <a:r>
                        <a:rPr sz="1400" b="1" dirty="0">
                          <a:latin typeface="メイリオ"/>
                          <a:cs typeface="メイリオ"/>
                        </a:rPr>
                        <a:t>	クロッ</a:t>
                      </a:r>
                      <a:r>
                        <a:rPr sz="1400" b="1" spc="-50" dirty="0">
                          <a:latin typeface="メイリオ"/>
                          <a:cs typeface="メイリオ"/>
                        </a:rPr>
                        <a:t>ク</a:t>
                      </a:r>
                      <a:endParaRPr sz="1400" dirty="0">
                        <a:latin typeface="メイリオ"/>
                        <a:cs typeface="メイリオ"/>
                      </a:endParaRPr>
                    </a:p>
                  </a:txBody>
                  <a:tcPr marL="0" marR="0" marT="5080" marB="0">
                    <a:noFill/>
                  </a:tcPr>
                </a:tc>
                <a:tc>
                  <a:txBody>
                    <a:bodyPr/>
                    <a:lstStyle/>
                    <a:p>
                      <a:pPr marL="836930" marR="24130">
                        <a:lnSpc>
                          <a:spcPct val="136700"/>
                        </a:lnSpc>
                        <a:spcBef>
                          <a:spcPts val="405"/>
                        </a:spcBef>
                      </a:pPr>
                      <a:r>
                        <a:rPr sz="1200" b="1" spc="-5" dirty="0">
                          <a:latin typeface="メイリオ"/>
                          <a:cs typeface="メイリオ"/>
                        </a:rPr>
                        <a:t>オプティカルガラスの澄んだ透明感が上品に輝く地球儀が印象的なデザインの時計です。</a:t>
                      </a:r>
                      <a:endParaRPr sz="1200" dirty="0">
                        <a:latin typeface="メイリオ"/>
                        <a:cs typeface="メイリオ"/>
                      </a:endParaRPr>
                    </a:p>
                  </a:txBody>
                  <a:tcPr marL="0" marR="0" marT="51435" marB="0">
                    <a:noFill/>
                  </a:tcPr>
                </a:tc>
                <a:extLst>
                  <a:ext uri="{0D108BD9-81ED-4DB2-BD59-A6C34878D82A}">
                    <a16:rowId xmlns:a16="http://schemas.microsoft.com/office/drawing/2014/main" val="10000"/>
                  </a:ext>
                </a:extLst>
              </a:tr>
            </a:tbl>
          </a:graphicData>
        </a:graphic>
      </p:graphicFrame>
      <p:graphicFrame>
        <p:nvGraphicFramePr>
          <p:cNvPr id="5" name="object 5"/>
          <p:cNvGraphicFramePr>
            <a:graphicFrameLocks noGrp="1"/>
          </p:cNvGraphicFramePr>
          <p:nvPr/>
        </p:nvGraphicFramePr>
        <p:xfrm>
          <a:off x="4407324" y="1467618"/>
          <a:ext cx="5998844" cy="5737224"/>
        </p:xfrm>
        <a:graphic>
          <a:graphicData uri="http://schemas.openxmlformats.org/drawingml/2006/table">
            <a:tbl>
              <a:tblPr firstRow="1" bandRow="1">
                <a:tableStyleId>{2D5ABB26-0587-4C30-8999-92F81FD0307C}</a:tableStyleId>
              </a:tblPr>
              <a:tblGrid>
                <a:gridCol w="877569">
                  <a:extLst>
                    <a:ext uri="{9D8B030D-6E8A-4147-A177-3AD203B41FA5}">
                      <a16:colId xmlns:a16="http://schemas.microsoft.com/office/drawing/2014/main" val="20000"/>
                    </a:ext>
                  </a:extLst>
                </a:gridCol>
                <a:gridCol w="5121275">
                  <a:extLst>
                    <a:ext uri="{9D8B030D-6E8A-4147-A177-3AD203B41FA5}">
                      <a16:colId xmlns:a16="http://schemas.microsoft.com/office/drawing/2014/main" val="20001"/>
                    </a:ext>
                  </a:extLst>
                </a:gridCol>
              </a:tblGrid>
              <a:tr h="525145">
                <a:tc>
                  <a:txBody>
                    <a:bodyPr/>
                    <a:lstStyle/>
                    <a:p>
                      <a:pPr>
                        <a:lnSpc>
                          <a:spcPct val="100000"/>
                        </a:lnSpc>
                        <a:spcBef>
                          <a:spcPts val="140"/>
                        </a:spcBef>
                      </a:pPr>
                      <a:endParaRPr sz="1000">
                        <a:latin typeface="Times New Roman"/>
                        <a:cs typeface="Times New Roman"/>
                      </a:endParaRPr>
                    </a:p>
                    <a:p>
                      <a:pPr marL="11430" algn="ctr">
                        <a:lnSpc>
                          <a:spcPct val="100000"/>
                        </a:lnSpc>
                      </a:pPr>
                      <a:r>
                        <a:rPr sz="1000" b="1" spc="-10" dirty="0">
                          <a:solidFill>
                            <a:srgbClr val="FFFFFF"/>
                          </a:solidFill>
                          <a:latin typeface="メイリオ"/>
                          <a:cs typeface="メイリオ"/>
                        </a:rPr>
                        <a:t>商品</a:t>
                      </a:r>
                      <a:r>
                        <a:rPr sz="1000" b="1" spc="-25" dirty="0">
                          <a:solidFill>
                            <a:srgbClr val="FFFFFF"/>
                          </a:solidFill>
                          <a:latin typeface="メイリオ"/>
                          <a:cs typeface="メイリオ"/>
                        </a:rPr>
                        <a:t>ID</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53670">
                        <a:lnSpc>
                          <a:spcPct val="100000"/>
                        </a:lnSpc>
                        <a:spcBef>
                          <a:spcPts val="1010"/>
                        </a:spcBef>
                      </a:pPr>
                      <a:r>
                        <a:rPr sz="1400" spc="-10" dirty="0">
                          <a:latin typeface="メイリオ"/>
                          <a:cs typeface="メイリオ"/>
                        </a:rPr>
                        <a:t>22711406</a:t>
                      </a:r>
                      <a:endParaRPr sz="1400">
                        <a:latin typeface="メイリオ"/>
                        <a:cs typeface="メイリオ"/>
                      </a:endParaRPr>
                    </a:p>
                  </a:txBody>
                  <a:tcPr marL="0" marR="0" marT="12827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0"/>
                  </a:ext>
                </a:extLst>
              </a:tr>
              <a:tr h="525145">
                <a:tc>
                  <a:txBody>
                    <a:bodyPr/>
                    <a:lstStyle/>
                    <a:p>
                      <a:pPr>
                        <a:lnSpc>
                          <a:spcPct val="100000"/>
                        </a:lnSpc>
                        <a:spcBef>
                          <a:spcPts val="140"/>
                        </a:spcBef>
                      </a:pPr>
                      <a:endParaRPr sz="1000">
                        <a:latin typeface="Times New Roman"/>
                        <a:cs typeface="Times New Roman"/>
                      </a:endParaRPr>
                    </a:p>
                    <a:p>
                      <a:pPr marL="12065" algn="ctr">
                        <a:lnSpc>
                          <a:spcPct val="100000"/>
                        </a:lnSpc>
                      </a:pPr>
                      <a:r>
                        <a:rPr sz="1000" b="1" spc="-20" dirty="0">
                          <a:solidFill>
                            <a:srgbClr val="FFFFFF"/>
                          </a:solidFill>
                          <a:latin typeface="メイリオ"/>
                          <a:cs typeface="メイリオ"/>
                        </a:rPr>
                        <a:t>販売価格</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9225">
                        <a:lnSpc>
                          <a:spcPct val="100000"/>
                        </a:lnSpc>
                        <a:spcBef>
                          <a:spcPts val="1150"/>
                        </a:spcBef>
                      </a:pPr>
                      <a:r>
                        <a:rPr sz="1200" spc="-20" dirty="0">
                          <a:latin typeface="メイリオ"/>
                          <a:cs typeface="メイリオ"/>
                        </a:rPr>
                        <a:t>11,000</a:t>
                      </a:r>
                      <a:r>
                        <a:rPr sz="1200" spc="-50" dirty="0">
                          <a:latin typeface="メイリオ"/>
                          <a:cs typeface="メイリオ"/>
                        </a:rPr>
                        <a:t>円</a:t>
                      </a:r>
                      <a:endParaRPr sz="1200">
                        <a:latin typeface="メイリオ"/>
                        <a:cs typeface="メイリオ"/>
                      </a:endParaRPr>
                    </a:p>
                  </a:txBody>
                  <a:tcPr marL="0" marR="0" marT="14605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1"/>
                  </a:ext>
                </a:extLst>
              </a:tr>
              <a:tr h="525145">
                <a:tc>
                  <a:txBody>
                    <a:bodyPr/>
                    <a:lstStyle/>
                    <a:p>
                      <a:pPr>
                        <a:lnSpc>
                          <a:spcPct val="100000"/>
                        </a:lnSpc>
                        <a:spcBef>
                          <a:spcPts val="14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注文可能数</a:t>
                      </a:r>
                      <a:endParaRPr sz="1000">
                        <a:latin typeface="メイリオ"/>
                        <a:cs typeface="メイリオ"/>
                      </a:endParaRPr>
                    </a:p>
                  </a:txBody>
                  <a:tcPr marL="0" marR="0" marT="1778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30"/>
                        </a:spcBef>
                      </a:pPr>
                      <a:endParaRPr sz="900">
                        <a:latin typeface="Times New Roman"/>
                        <a:cs typeface="Times New Roman"/>
                      </a:endParaRPr>
                    </a:p>
                    <a:p>
                      <a:pPr marL="142875">
                        <a:lnSpc>
                          <a:spcPct val="100000"/>
                        </a:lnSpc>
                      </a:pPr>
                      <a:r>
                        <a:rPr sz="900" spc="-10" dirty="0">
                          <a:latin typeface="メイリオ"/>
                          <a:cs typeface="メイリオ"/>
                        </a:rPr>
                        <a:t>3</a:t>
                      </a:r>
                      <a:r>
                        <a:rPr sz="900" dirty="0">
                          <a:latin typeface="メイリオ"/>
                          <a:cs typeface="メイリオ"/>
                        </a:rPr>
                        <a:t>個～</a:t>
                      </a:r>
                      <a:r>
                        <a:rPr sz="900" spc="-5" dirty="0">
                          <a:latin typeface="メイリオ"/>
                          <a:cs typeface="メイリオ"/>
                        </a:rPr>
                        <a:t>  単位未満の注文については、お問い合わせください。</a:t>
                      </a:r>
                      <a:endParaRPr sz="900">
                        <a:latin typeface="メイリオ"/>
                        <a:cs typeface="メイリオ"/>
                      </a:endParaRPr>
                    </a:p>
                  </a:txBody>
                  <a:tcPr marL="0" marR="0" marT="419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2"/>
                  </a:ext>
                </a:extLst>
              </a:tr>
              <a:tr h="505459">
                <a:tc>
                  <a:txBody>
                    <a:bodyPr/>
                    <a:lstStyle/>
                    <a:p>
                      <a:pPr>
                        <a:lnSpc>
                          <a:spcPct val="100000"/>
                        </a:lnSpc>
                        <a:spcBef>
                          <a:spcPts val="70"/>
                        </a:spcBef>
                      </a:pPr>
                      <a:endParaRPr sz="1000">
                        <a:latin typeface="Times New Roman"/>
                        <a:cs typeface="Times New Roman"/>
                      </a:endParaRPr>
                    </a:p>
                    <a:p>
                      <a:pPr marL="10160" algn="ctr">
                        <a:lnSpc>
                          <a:spcPct val="100000"/>
                        </a:lnSpc>
                      </a:pPr>
                      <a:r>
                        <a:rPr sz="1000" b="1" spc="-20" dirty="0">
                          <a:solidFill>
                            <a:srgbClr val="FFFFFF"/>
                          </a:solidFill>
                          <a:latin typeface="メイリオ"/>
                          <a:cs typeface="メイリオ"/>
                        </a:rPr>
                        <a:t>セット内容</a:t>
                      </a:r>
                      <a:endParaRPr sz="1000">
                        <a:latin typeface="メイリオ"/>
                        <a:cs typeface="メイリオ"/>
                      </a:endParaRPr>
                    </a:p>
                  </a:txBody>
                  <a:tcPr marL="0" marR="0" marT="889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260"/>
                        </a:spcBef>
                      </a:pPr>
                      <a:endParaRPr sz="900">
                        <a:latin typeface="Times New Roman"/>
                        <a:cs typeface="Times New Roman"/>
                      </a:endParaRPr>
                    </a:p>
                    <a:p>
                      <a:pPr marL="142875">
                        <a:lnSpc>
                          <a:spcPct val="100000"/>
                        </a:lnSpc>
                      </a:pPr>
                      <a:r>
                        <a:rPr sz="900" spc="-5" dirty="0">
                          <a:latin typeface="メイリオ"/>
                          <a:cs typeface="メイリオ"/>
                        </a:rPr>
                        <a:t>グラスワークスナルミ  グローブ  クロック×</a:t>
                      </a:r>
                      <a:r>
                        <a:rPr sz="900" spc="-10" dirty="0">
                          <a:latin typeface="メイリオ"/>
                          <a:cs typeface="メイリオ"/>
                        </a:rPr>
                        <a:t>1</a:t>
                      </a:r>
                      <a:r>
                        <a:rPr sz="900" spc="-20" dirty="0">
                          <a:latin typeface="メイリオ"/>
                          <a:cs typeface="メイリオ"/>
                        </a:rPr>
                        <a:t>、ボタン電池</a:t>
                      </a:r>
                      <a:r>
                        <a:rPr sz="900" spc="-10" dirty="0">
                          <a:latin typeface="メイリオ"/>
                          <a:cs typeface="メイリオ"/>
                        </a:rPr>
                        <a:t>1</a:t>
                      </a:r>
                      <a:r>
                        <a:rPr sz="900" dirty="0">
                          <a:latin typeface="メイリオ"/>
                          <a:cs typeface="メイリオ"/>
                        </a:rPr>
                        <a:t>個使用（内蔵</a:t>
                      </a:r>
                      <a:r>
                        <a:rPr sz="900" spc="-50" dirty="0">
                          <a:latin typeface="メイリオ"/>
                          <a:cs typeface="メイリオ"/>
                        </a:rPr>
                        <a:t>）</a:t>
                      </a:r>
                      <a:endParaRPr sz="900">
                        <a:latin typeface="メイリオ"/>
                        <a:cs typeface="メイリオ"/>
                      </a:endParaRPr>
                    </a:p>
                  </a:txBody>
                  <a:tcPr marL="0" marR="0" marT="3302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3"/>
                  </a:ext>
                </a:extLst>
              </a:tr>
              <a:tr h="448945">
                <a:tc>
                  <a:txBody>
                    <a:bodyPr/>
                    <a:lstStyle/>
                    <a:p>
                      <a:pPr marL="10160" algn="ctr">
                        <a:lnSpc>
                          <a:spcPct val="100000"/>
                        </a:lnSpc>
                        <a:spcBef>
                          <a:spcPts val="990"/>
                        </a:spcBef>
                      </a:pPr>
                      <a:r>
                        <a:rPr sz="1000" b="1" spc="-50" dirty="0">
                          <a:solidFill>
                            <a:srgbClr val="FFFFFF"/>
                          </a:solidFill>
                          <a:latin typeface="メイリオ"/>
                          <a:cs typeface="メイリオ"/>
                        </a:rPr>
                        <a:t>色</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5" dirty="0">
                          <a:latin typeface="メイリオ"/>
                          <a:cs typeface="メイリオ"/>
                        </a:rPr>
                        <a:t>画像参照</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4"/>
                  </a:ext>
                </a:extLst>
              </a:tr>
              <a:tr h="449580">
                <a:tc>
                  <a:txBody>
                    <a:bodyPr/>
                    <a:lstStyle/>
                    <a:p>
                      <a:pPr marL="10160" algn="ctr">
                        <a:lnSpc>
                          <a:spcPct val="100000"/>
                        </a:lnSpc>
                        <a:spcBef>
                          <a:spcPts val="990"/>
                        </a:spcBef>
                      </a:pPr>
                      <a:r>
                        <a:rPr sz="1000" b="1" spc="-25" dirty="0">
                          <a:solidFill>
                            <a:srgbClr val="FFFFFF"/>
                          </a:solidFill>
                          <a:latin typeface="メイリオ"/>
                          <a:cs typeface="メイリオ"/>
                        </a:rPr>
                        <a:t>サイズ</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本体：</a:t>
                      </a:r>
                      <a:r>
                        <a:rPr sz="900" spc="-10" dirty="0">
                          <a:latin typeface="メイリオ"/>
                          <a:cs typeface="メイリオ"/>
                        </a:rPr>
                        <a:t>55×55×125mm</a:t>
                      </a:r>
                      <a:r>
                        <a:rPr sz="900" spc="-5" dirty="0">
                          <a:latin typeface="メイリオ"/>
                          <a:cs typeface="メイリオ"/>
                        </a:rPr>
                        <a:t>、化粧箱：</a:t>
                      </a:r>
                      <a:r>
                        <a:rPr sz="900" spc="-10" dirty="0">
                          <a:latin typeface="メイリオ"/>
                          <a:cs typeface="メイリオ"/>
                        </a:rPr>
                        <a:t>95×160×75mm</a:t>
                      </a:r>
                      <a:r>
                        <a:rPr sz="900" spc="-5" dirty="0">
                          <a:latin typeface="メイリオ"/>
                          <a:cs typeface="メイリオ"/>
                        </a:rPr>
                        <a:t>、重量：</a:t>
                      </a:r>
                      <a:r>
                        <a:rPr sz="900" spc="-10" dirty="0">
                          <a:latin typeface="メイリオ"/>
                          <a:cs typeface="メイリオ"/>
                        </a:rPr>
                        <a:t>860g</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5"/>
                  </a:ext>
                </a:extLst>
              </a:tr>
              <a:tr h="448945">
                <a:tc>
                  <a:txBody>
                    <a:bodyPr/>
                    <a:lstStyle/>
                    <a:p>
                      <a:pPr marL="10160" algn="ctr">
                        <a:lnSpc>
                          <a:spcPct val="100000"/>
                        </a:lnSpc>
                        <a:spcBef>
                          <a:spcPts val="990"/>
                        </a:spcBef>
                      </a:pPr>
                      <a:r>
                        <a:rPr sz="1000" b="1" spc="-25" dirty="0">
                          <a:solidFill>
                            <a:srgbClr val="FFFFFF"/>
                          </a:solidFill>
                          <a:latin typeface="メイリオ"/>
                          <a:cs typeface="メイリオ"/>
                        </a:rPr>
                        <a:t>生産国</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20" dirty="0">
                          <a:latin typeface="メイリオ"/>
                          <a:cs typeface="メイリオ"/>
                        </a:rPr>
                        <a:t>中国産</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6"/>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材質</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光学ガラス</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7"/>
                  </a:ext>
                </a:extLst>
              </a:tr>
              <a:tr h="448945">
                <a:tc>
                  <a:txBody>
                    <a:bodyPr/>
                    <a:lstStyle/>
                    <a:p>
                      <a:pPr marL="10160" algn="ctr">
                        <a:lnSpc>
                          <a:spcPct val="100000"/>
                        </a:lnSpc>
                        <a:spcBef>
                          <a:spcPts val="990"/>
                        </a:spcBef>
                      </a:pPr>
                      <a:r>
                        <a:rPr sz="1000" b="1" spc="-20" dirty="0">
                          <a:solidFill>
                            <a:srgbClr val="FFFFFF"/>
                          </a:solidFill>
                          <a:latin typeface="メイリオ"/>
                          <a:cs typeface="メイリオ"/>
                        </a:rPr>
                        <a:t>パッケージ</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10" dirty="0">
                          <a:latin typeface="メイリオ"/>
                          <a:cs typeface="メイリオ"/>
                        </a:rPr>
                        <a:t>化粧箱入り</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08"/>
                  </a:ext>
                </a:extLst>
              </a:tr>
              <a:tr h="713105">
                <a:tc>
                  <a:txBody>
                    <a:bodyPr/>
                    <a:lstStyle/>
                    <a:p>
                      <a:pPr>
                        <a:lnSpc>
                          <a:spcPct val="100000"/>
                        </a:lnSpc>
                        <a:spcBef>
                          <a:spcPts val="885"/>
                        </a:spcBef>
                      </a:pPr>
                      <a:endParaRPr sz="1000">
                        <a:latin typeface="Times New Roman"/>
                        <a:cs typeface="Times New Roman"/>
                      </a:endParaRPr>
                    </a:p>
                    <a:p>
                      <a:pPr marL="10160" algn="ctr">
                        <a:lnSpc>
                          <a:spcPct val="100000"/>
                        </a:lnSpc>
                      </a:pPr>
                      <a:r>
                        <a:rPr sz="1000" b="1" spc="-25" dirty="0">
                          <a:solidFill>
                            <a:srgbClr val="FFFFFF"/>
                          </a:solidFill>
                          <a:latin typeface="メイリオ"/>
                          <a:cs typeface="メイリオ"/>
                        </a:rPr>
                        <a:t>名入れ</a:t>
                      </a:r>
                      <a:endParaRPr sz="1000">
                        <a:latin typeface="メイリオ"/>
                        <a:cs typeface="メイリオ"/>
                      </a:endParaRPr>
                    </a:p>
                  </a:txBody>
                  <a:tcPr marL="0" marR="0" marT="112395"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marL="142875">
                        <a:lnSpc>
                          <a:spcPct val="100000"/>
                        </a:lnSpc>
                        <a:spcBef>
                          <a:spcPts val="600"/>
                        </a:spcBef>
                      </a:pPr>
                      <a:r>
                        <a:rPr sz="900" spc="-5" dirty="0">
                          <a:latin typeface="メイリオ"/>
                          <a:cs typeface="メイリオ"/>
                        </a:rPr>
                        <a:t>※印刷方法：サンドブラスト</a:t>
                      </a:r>
                      <a:endParaRPr sz="900">
                        <a:latin typeface="メイリオ"/>
                        <a:cs typeface="メイリオ"/>
                      </a:endParaRPr>
                    </a:p>
                    <a:p>
                      <a:pPr marL="142875">
                        <a:lnSpc>
                          <a:spcPct val="100000"/>
                        </a:lnSpc>
                        <a:spcBef>
                          <a:spcPts val="430"/>
                        </a:spcBef>
                      </a:pPr>
                      <a:r>
                        <a:rPr sz="900" spc="-5" dirty="0">
                          <a:latin typeface="メイリオ"/>
                          <a:cs typeface="メイリオ"/>
                        </a:rPr>
                        <a:t>※名入れ箇所：正面、側面、底面のいずれかになります。</a:t>
                      </a:r>
                      <a:endParaRPr sz="900">
                        <a:latin typeface="メイリオ"/>
                        <a:cs typeface="メイリオ"/>
                      </a:endParaRPr>
                    </a:p>
                    <a:p>
                      <a:pPr marL="142875">
                        <a:lnSpc>
                          <a:spcPct val="100000"/>
                        </a:lnSpc>
                        <a:spcBef>
                          <a:spcPts val="434"/>
                        </a:spcBef>
                      </a:pPr>
                      <a:r>
                        <a:rPr sz="900" spc="-20" dirty="0">
                          <a:latin typeface="メイリオ"/>
                          <a:cs typeface="メイリオ"/>
                        </a:rPr>
                        <a:t>※名入れスペース：</a:t>
                      </a:r>
                      <a:r>
                        <a:rPr sz="900" spc="-10" dirty="0">
                          <a:latin typeface="メイリオ"/>
                          <a:cs typeface="メイリオ"/>
                        </a:rPr>
                        <a:t>35×5mm（</a:t>
                      </a:r>
                      <a:r>
                        <a:rPr sz="900" spc="-20" dirty="0">
                          <a:latin typeface="メイリオ"/>
                          <a:cs typeface="メイリオ"/>
                        </a:rPr>
                        <a:t>正面）、</a:t>
                      </a:r>
                      <a:r>
                        <a:rPr sz="900" spc="-10" dirty="0">
                          <a:latin typeface="メイリオ"/>
                          <a:cs typeface="メイリオ"/>
                        </a:rPr>
                        <a:t>35×20mm（</a:t>
                      </a:r>
                      <a:r>
                        <a:rPr sz="900" spc="-20" dirty="0">
                          <a:latin typeface="メイリオ"/>
                          <a:cs typeface="メイリオ"/>
                        </a:rPr>
                        <a:t>側面）、</a:t>
                      </a:r>
                      <a:r>
                        <a:rPr sz="900" spc="-10" dirty="0">
                          <a:latin typeface="メイリオ"/>
                          <a:cs typeface="メイリオ"/>
                        </a:rPr>
                        <a:t>45×20mm（</a:t>
                      </a:r>
                      <a:r>
                        <a:rPr sz="900" dirty="0">
                          <a:latin typeface="メイリオ"/>
                          <a:cs typeface="メイリオ"/>
                        </a:rPr>
                        <a:t>底面</a:t>
                      </a:r>
                      <a:r>
                        <a:rPr sz="900" spc="-50" dirty="0">
                          <a:latin typeface="メイリオ"/>
                          <a:cs typeface="メイリオ"/>
                        </a:rPr>
                        <a:t>）</a:t>
                      </a:r>
                      <a:endParaRPr sz="900">
                        <a:latin typeface="メイリオ"/>
                        <a:cs typeface="メイリオ"/>
                      </a:endParaRPr>
                    </a:p>
                  </a:txBody>
                  <a:tcPr marL="0" marR="0" marT="7620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DDEBF7"/>
                    </a:solidFill>
                  </a:tcPr>
                </a:tc>
                <a:extLst>
                  <a:ext uri="{0D108BD9-81ED-4DB2-BD59-A6C34878D82A}">
                    <a16:rowId xmlns:a16="http://schemas.microsoft.com/office/drawing/2014/main" val="10009"/>
                  </a:ext>
                </a:extLst>
              </a:tr>
              <a:tr h="449580">
                <a:tc>
                  <a:txBody>
                    <a:bodyPr/>
                    <a:lstStyle/>
                    <a:p>
                      <a:pPr marL="12065" algn="ctr">
                        <a:lnSpc>
                          <a:spcPct val="100000"/>
                        </a:lnSpc>
                        <a:spcBef>
                          <a:spcPts val="990"/>
                        </a:spcBef>
                      </a:pPr>
                      <a:r>
                        <a:rPr sz="1000" b="1" spc="-30" dirty="0">
                          <a:solidFill>
                            <a:srgbClr val="FFFFFF"/>
                          </a:solidFill>
                          <a:latin typeface="メイリオ"/>
                          <a:cs typeface="メイリオ"/>
                        </a:rPr>
                        <a:t>備考</a:t>
                      </a:r>
                      <a:endParaRPr sz="1000">
                        <a:latin typeface="メイリオ"/>
                        <a:cs typeface="メイリオ"/>
                      </a:endParaRPr>
                    </a:p>
                  </a:txBody>
                  <a:tcPr marL="0" marR="0" marT="12573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solidFill>
                      <a:srgbClr val="5B9BD4"/>
                    </a:solidFill>
                  </a:tcPr>
                </a:tc>
                <a:tc>
                  <a:txBody>
                    <a:bodyPr/>
                    <a:lstStyle/>
                    <a:p>
                      <a:pPr>
                        <a:lnSpc>
                          <a:spcPct val="100000"/>
                        </a:lnSpc>
                        <a:spcBef>
                          <a:spcPts val="30"/>
                        </a:spcBef>
                      </a:pPr>
                      <a:endParaRPr sz="900">
                        <a:latin typeface="Times New Roman"/>
                        <a:cs typeface="Times New Roman"/>
                      </a:endParaRPr>
                    </a:p>
                    <a:p>
                      <a:pPr marL="142875">
                        <a:lnSpc>
                          <a:spcPct val="100000"/>
                        </a:lnSpc>
                      </a:pPr>
                      <a:r>
                        <a:rPr sz="900" spc="-5" dirty="0">
                          <a:latin typeface="メイリオ"/>
                          <a:cs typeface="メイリオ"/>
                        </a:rPr>
                        <a:t>こちらの商品は、のし掛け・包装を無料でお付けしています。</a:t>
                      </a:r>
                      <a:endParaRPr sz="900">
                        <a:latin typeface="メイリオ"/>
                        <a:cs typeface="メイリオ"/>
                      </a:endParaRPr>
                    </a:p>
                  </a:txBody>
                  <a:tcPr marL="0" marR="0" marT="3810" marB="0">
                    <a:lnL w="12700">
                      <a:solidFill>
                        <a:srgbClr val="9BC2E6"/>
                      </a:solidFill>
                      <a:prstDash val="solid"/>
                    </a:lnL>
                    <a:lnR w="12700">
                      <a:solidFill>
                        <a:srgbClr val="9BC2E6"/>
                      </a:solidFill>
                      <a:prstDash val="solid"/>
                    </a:lnR>
                    <a:lnT w="12700">
                      <a:solidFill>
                        <a:srgbClr val="9BC2E6"/>
                      </a:solidFill>
                      <a:prstDash val="solid"/>
                    </a:lnT>
                    <a:lnB w="12700">
                      <a:solidFill>
                        <a:srgbClr val="9BC2E6"/>
                      </a:solidFill>
                      <a:prstDash val="solid"/>
                    </a:lnB>
                  </a:tcPr>
                </a:tc>
                <a:extLst>
                  <a:ext uri="{0D108BD9-81ED-4DB2-BD59-A6C34878D82A}">
                    <a16:rowId xmlns:a16="http://schemas.microsoft.com/office/drawing/2014/main" val="10010"/>
                  </a:ext>
                </a:extLst>
              </a:tr>
              <a:tr h="247650">
                <a:tc gridSpan="2">
                  <a:txBody>
                    <a:bodyPr/>
                    <a:lstStyle/>
                    <a:p>
                      <a:pPr marL="944244">
                        <a:lnSpc>
                          <a:spcPct val="100000"/>
                        </a:lnSpc>
                        <a:spcBef>
                          <a:spcPts val="359"/>
                        </a:spcBef>
                      </a:pPr>
                      <a:r>
                        <a:rPr sz="900" spc="-5" dirty="0">
                          <a:solidFill>
                            <a:srgbClr val="FF0000"/>
                          </a:solidFill>
                          <a:latin typeface="メイリオ"/>
                          <a:cs typeface="メイリオ"/>
                        </a:rPr>
                        <a:t>在庫は流動的で、価格は暫定値です。決定前に必ず在庫確認と正式なお見積りをご依頼ください。</a:t>
                      </a:r>
                      <a:endParaRPr sz="900">
                        <a:latin typeface="メイリオ"/>
                        <a:cs typeface="メイリオ"/>
                      </a:endParaRPr>
                    </a:p>
                  </a:txBody>
                  <a:tcPr marL="0" marR="0" marT="45719" marB="0">
                    <a:lnT w="12700">
                      <a:solidFill>
                        <a:srgbClr val="9BC2E6"/>
                      </a:solidFill>
                      <a:prstDash val="solid"/>
                    </a:lnT>
                  </a:tcPr>
                </a:tc>
                <a:tc hMerge="1">
                  <a:txBody>
                    <a:bodyPr/>
                    <a:lstStyle/>
                    <a:p>
                      <a:endParaRPr/>
                    </a:p>
                  </a:txBody>
                  <a:tcPr marL="0" marR="0" marT="0" marB="0"/>
                </a:tc>
                <a:extLst>
                  <a:ext uri="{0D108BD9-81ED-4DB2-BD59-A6C34878D82A}">
                    <a16:rowId xmlns:a16="http://schemas.microsoft.com/office/drawing/2014/main" val="10011"/>
                  </a:ext>
                </a:extLst>
              </a:tr>
            </a:tbl>
          </a:graphicData>
        </a:graphic>
      </p:graphicFrame>
      <p:pic>
        <p:nvPicPr>
          <p:cNvPr id="6" name="object 6"/>
          <p:cNvPicPr/>
          <p:nvPr/>
        </p:nvPicPr>
        <p:blipFill>
          <a:blip r:embed="rId2" cstate="print"/>
          <a:stretch>
            <a:fillRect/>
          </a:stretch>
        </p:blipFill>
        <p:spPr>
          <a:xfrm>
            <a:off x="3692219" y="1548992"/>
            <a:ext cx="541715" cy="521502"/>
          </a:xfrm>
          <a:prstGeom prst="rect">
            <a:avLst/>
          </a:prstGeom>
        </p:spPr>
      </p:pic>
      <p:sp>
        <p:nvSpPr>
          <p:cNvPr id="7" name="object 7"/>
          <p:cNvSpPr txBox="1"/>
          <p:nvPr/>
        </p:nvSpPr>
        <p:spPr>
          <a:xfrm>
            <a:off x="1539143" y="1387035"/>
            <a:ext cx="200088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QR</a:t>
            </a:r>
            <a:r>
              <a:rPr sz="800" spc="-5" dirty="0">
                <a:latin typeface="游ゴシック"/>
                <a:cs typeface="游ゴシック"/>
              </a:rPr>
              <a:t>コードから商品ページをご覧頂けます</a:t>
            </a:r>
            <a:endParaRPr sz="800">
              <a:latin typeface="游ゴシック"/>
              <a:cs typeface="游ゴシック"/>
            </a:endParaRPr>
          </a:p>
        </p:txBody>
      </p:sp>
      <p:grpSp>
        <p:nvGrpSpPr>
          <p:cNvPr id="8" name="object 8"/>
          <p:cNvGrpSpPr/>
          <p:nvPr/>
        </p:nvGrpSpPr>
        <p:grpSpPr>
          <a:xfrm>
            <a:off x="438370" y="1313510"/>
            <a:ext cx="4023267" cy="2856154"/>
            <a:chOff x="438370" y="1313510"/>
            <a:chExt cx="4023267" cy="2856154"/>
          </a:xfrm>
        </p:grpSpPr>
        <p:pic>
          <p:nvPicPr>
            <p:cNvPr id="9" name="object 9"/>
            <p:cNvPicPr/>
            <p:nvPr/>
          </p:nvPicPr>
          <p:blipFill>
            <a:blip r:embed="rId3" cstate="print"/>
            <a:stretch>
              <a:fillRect/>
            </a:stretch>
          </p:blipFill>
          <p:spPr>
            <a:xfrm>
              <a:off x="438370" y="1627632"/>
              <a:ext cx="3118934" cy="2542032"/>
            </a:xfrm>
            <a:prstGeom prst="rect">
              <a:avLst/>
            </a:prstGeom>
          </p:spPr>
        </p:pic>
        <p:pic>
          <p:nvPicPr>
            <p:cNvPr id="10" name="object 10"/>
            <p:cNvPicPr/>
            <p:nvPr/>
          </p:nvPicPr>
          <p:blipFill>
            <a:blip r:embed="rId4" cstate="print"/>
            <a:stretch>
              <a:fillRect/>
            </a:stretch>
          </p:blipFill>
          <p:spPr>
            <a:xfrm>
              <a:off x="3439545" y="1313510"/>
              <a:ext cx="1022092" cy="1011990"/>
            </a:xfrm>
            <a:prstGeom prst="rect">
              <a:avLst/>
            </a:prstGeom>
          </p:spPr>
        </p:pic>
        <p:pic>
          <p:nvPicPr>
            <p:cNvPr id="11" name="object 11"/>
            <p:cNvPicPr/>
            <p:nvPr/>
          </p:nvPicPr>
          <p:blipFill>
            <a:blip r:embed="rId5" cstate="print"/>
            <a:stretch>
              <a:fillRect/>
            </a:stretch>
          </p:blipFill>
          <p:spPr>
            <a:xfrm>
              <a:off x="3623542" y="1506655"/>
              <a:ext cx="679067" cy="620255"/>
            </a:xfrm>
            <a:prstGeom prst="rect">
              <a:avLst/>
            </a:prstGeom>
          </p:spPr>
        </p:pic>
      </p:grpSp>
      <p:pic>
        <p:nvPicPr>
          <p:cNvPr id="12" name="object 12"/>
          <p:cNvPicPr/>
          <p:nvPr/>
        </p:nvPicPr>
        <p:blipFill>
          <a:blip r:embed="rId6" cstate="print"/>
          <a:stretch>
            <a:fillRect/>
          </a:stretch>
        </p:blipFill>
        <p:spPr>
          <a:xfrm>
            <a:off x="703813" y="4263771"/>
            <a:ext cx="1449127" cy="1391208"/>
          </a:xfrm>
          <a:prstGeom prst="rect">
            <a:avLst/>
          </a:prstGeom>
        </p:spPr>
      </p:pic>
      <p:pic>
        <p:nvPicPr>
          <p:cNvPr id="13" name="object 13"/>
          <p:cNvPicPr/>
          <p:nvPr/>
        </p:nvPicPr>
        <p:blipFill>
          <a:blip r:embed="rId7" cstate="print"/>
          <a:stretch>
            <a:fillRect/>
          </a:stretch>
        </p:blipFill>
        <p:spPr>
          <a:xfrm>
            <a:off x="2599243" y="4267023"/>
            <a:ext cx="1447984" cy="1391207"/>
          </a:xfrm>
          <a:prstGeom prst="rect">
            <a:avLst/>
          </a:prstGeom>
        </p:spPr>
      </p:pic>
      <p:pic>
        <p:nvPicPr>
          <p:cNvPr id="14" name="object 14"/>
          <p:cNvPicPr/>
          <p:nvPr/>
        </p:nvPicPr>
        <p:blipFill>
          <a:blip r:embed="rId8" cstate="print"/>
          <a:stretch>
            <a:fillRect/>
          </a:stretch>
        </p:blipFill>
        <p:spPr>
          <a:xfrm>
            <a:off x="711566" y="5724144"/>
            <a:ext cx="1433318" cy="1377551"/>
          </a:xfrm>
          <a:prstGeom prst="rect">
            <a:avLst/>
          </a:prstGeom>
        </p:spPr>
      </p:pic>
      <p:pic>
        <p:nvPicPr>
          <p:cNvPr id="15" name="object 15"/>
          <p:cNvPicPr/>
          <p:nvPr/>
        </p:nvPicPr>
        <p:blipFill>
          <a:blip r:embed="rId9" cstate="print"/>
          <a:stretch>
            <a:fillRect/>
          </a:stretch>
        </p:blipFill>
        <p:spPr>
          <a:xfrm>
            <a:off x="2599250" y="5739562"/>
            <a:ext cx="1447987" cy="13916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8098" y="2123950"/>
            <a:ext cx="2520315" cy="442595"/>
          </a:xfrm>
          <a:prstGeom prst="rect">
            <a:avLst/>
          </a:prstGeom>
        </p:spPr>
        <p:txBody>
          <a:bodyPr vert="horz" wrap="square" lIns="0" tIns="28575" rIns="0" bIns="0" rtlCol="0">
            <a:spAutoFit/>
          </a:bodyPr>
          <a:lstStyle/>
          <a:p>
            <a:pPr marL="12700" marR="5080">
              <a:lnSpc>
                <a:spcPts val="1600"/>
              </a:lnSpc>
              <a:spcBef>
                <a:spcPts val="225"/>
              </a:spcBef>
            </a:pPr>
            <a:r>
              <a:rPr sz="1400" spc="-10" dirty="0">
                <a:solidFill>
                  <a:srgbClr val="6F3A04"/>
                </a:solidFill>
                <a:latin typeface="游ゴシック"/>
                <a:cs typeface="游ゴシック"/>
              </a:rPr>
              <a:t>グラスワークスのロゴが入った高級感のある文字盤です。</a:t>
            </a:r>
            <a:endParaRPr sz="1400">
              <a:latin typeface="游ゴシック"/>
              <a:cs typeface="游ゴシック"/>
            </a:endParaRPr>
          </a:p>
        </p:txBody>
      </p:sp>
      <p:grpSp>
        <p:nvGrpSpPr>
          <p:cNvPr id="3" name="object 3"/>
          <p:cNvGrpSpPr/>
          <p:nvPr/>
        </p:nvGrpSpPr>
        <p:grpSpPr>
          <a:xfrm>
            <a:off x="390923" y="1894801"/>
            <a:ext cx="9904730" cy="5323205"/>
            <a:chOff x="390923" y="1894801"/>
            <a:chExt cx="9904730" cy="5323205"/>
          </a:xfrm>
        </p:grpSpPr>
        <p:pic>
          <p:nvPicPr>
            <p:cNvPr id="4" name="object 4"/>
            <p:cNvPicPr/>
            <p:nvPr/>
          </p:nvPicPr>
          <p:blipFill>
            <a:blip r:embed="rId2" cstate="print"/>
            <a:stretch>
              <a:fillRect/>
            </a:stretch>
          </p:blipFill>
          <p:spPr>
            <a:xfrm>
              <a:off x="6666234" y="3548663"/>
              <a:ext cx="3628898" cy="3627978"/>
            </a:xfrm>
            <a:prstGeom prst="rect">
              <a:avLst/>
            </a:prstGeom>
          </p:spPr>
        </p:pic>
        <p:pic>
          <p:nvPicPr>
            <p:cNvPr id="5" name="object 5"/>
            <p:cNvPicPr/>
            <p:nvPr/>
          </p:nvPicPr>
          <p:blipFill>
            <a:blip r:embed="rId3" cstate="print"/>
            <a:stretch>
              <a:fillRect/>
            </a:stretch>
          </p:blipFill>
          <p:spPr>
            <a:xfrm>
              <a:off x="5489630" y="1894801"/>
              <a:ext cx="1877225" cy="1881327"/>
            </a:xfrm>
            <a:prstGeom prst="rect">
              <a:avLst/>
            </a:prstGeom>
          </p:spPr>
        </p:pic>
        <p:pic>
          <p:nvPicPr>
            <p:cNvPr id="6" name="object 6"/>
            <p:cNvPicPr/>
            <p:nvPr/>
          </p:nvPicPr>
          <p:blipFill>
            <a:blip r:embed="rId4" cstate="print"/>
            <a:stretch>
              <a:fillRect/>
            </a:stretch>
          </p:blipFill>
          <p:spPr>
            <a:xfrm>
              <a:off x="2168910" y="5558967"/>
              <a:ext cx="1657426" cy="1658573"/>
            </a:xfrm>
            <a:prstGeom prst="rect">
              <a:avLst/>
            </a:prstGeom>
          </p:spPr>
        </p:pic>
        <p:pic>
          <p:nvPicPr>
            <p:cNvPr id="7" name="object 7"/>
            <p:cNvPicPr/>
            <p:nvPr/>
          </p:nvPicPr>
          <p:blipFill>
            <a:blip r:embed="rId5" cstate="print"/>
            <a:stretch>
              <a:fillRect/>
            </a:stretch>
          </p:blipFill>
          <p:spPr>
            <a:xfrm>
              <a:off x="3171487" y="3182112"/>
              <a:ext cx="2123334" cy="2114181"/>
            </a:xfrm>
            <a:prstGeom prst="rect">
              <a:avLst/>
            </a:prstGeom>
          </p:spPr>
        </p:pic>
        <p:pic>
          <p:nvPicPr>
            <p:cNvPr id="8" name="object 8"/>
            <p:cNvPicPr/>
            <p:nvPr/>
          </p:nvPicPr>
          <p:blipFill>
            <a:blip r:embed="rId6" cstate="print"/>
            <a:stretch>
              <a:fillRect/>
            </a:stretch>
          </p:blipFill>
          <p:spPr>
            <a:xfrm>
              <a:off x="390923" y="5552998"/>
              <a:ext cx="1657045" cy="1658568"/>
            </a:xfrm>
            <a:prstGeom prst="rect">
              <a:avLst/>
            </a:prstGeom>
          </p:spPr>
        </p:pic>
        <p:pic>
          <p:nvPicPr>
            <p:cNvPr id="9" name="object 9"/>
            <p:cNvPicPr/>
            <p:nvPr/>
          </p:nvPicPr>
          <p:blipFill>
            <a:blip r:embed="rId7" cstate="print"/>
            <a:stretch>
              <a:fillRect/>
            </a:stretch>
          </p:blipFill>
          <p:spPr>
            <a:xfrm>
              <a:off x="3928788" y="5551932"/>
              <a:ext cx="1657044" cy="1658569"/>
            </a:xfrm>
            <a:prstGeom prst="rect">
              <a:avLst/>
            </a:prstGeom>
          </p:spPr>
        </p:pic>
        <p:pic>
          <p:nvPicPr>
            <p:cNvPr id="10" name="object 10"/>
            <p:cNvPicPr/>
            <p:nvPr/>
          </p:nvPicPr>
          <p:blipFill>
            <a:blip r:embed="rId8" cstate="print"/>
            <a:stretch>
              <a:fillRect/>
            </a:stretch>
          </p:blipFill>
          <p:spPr>
            <a:xfrm>
              <a:off x="711166" y="3175088"/>
              <a:ext cx="2123325" cy="2114188"/>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111</Words>
  <Application>Microsoft Office PowerPoint</Application>
  <PresentationFormat>ユーザー設定</PresentationFormat>
  <Paragraphs>46</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游ゴシック</vt:lpstr>
      <vt:lpstr>Calibri</vt:lpstr>
      <vt:lpstr>Times New Roman</vt:lpstr>
      <vt:lpstr>Office Theme</vt:lpstr>
      <vt:lpstr>提案書（ 商品情報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提案書（ 商品情報 ）</dc:title>
  <dc:creator>M S</dc:creator>
  <cp:lastModifiedBy>0 kikaku</cp:lastModifiedBy>
  <cp:revision>1</cp:revision>
  <dcterms:created xsi:type="dcterms:W3CDTF">2024-05-31T04:03:54Z</dcterms:created>
  <dcterms:modified xsi:type="dcterms:W3CDTF">2024-05-31T04:05:26Z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2024-05-31T00:00:00Z</vt:filetime>
  </property>
  <property fmtid="{D5CDD505-2E9C-101B-9397-08002B2CF9AE}" pid="3" name="Creator">
    <vt:lpwstr>Excel 用 Acrobat PDFMaker 24</vt:lpwstr>
  </property>
  <property fmtid="{D5CDD505-2E9C-101B-9397-08002B2CF9AE}" pid="4" name="LastSaved">
    <vt:filetime>2024-05-31T00:00:00Z</vt:filetime>
  </property>
  <property fmtid="{D5CDD505-2E9C-101B-9397-08002B2CF9AE}" pid="5" name="Producer">
    <vt:lpwstr>Adobe PDF Library 24.2.23</vt:lpwstr>
  </property>
</Properties>
</file>