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Lst>
  <p:sldSz cx="10909300" cy="7715250"/>
  <p:notesSz cx="10909300" cy="771525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1608" y="9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18673" y="2391727"/>
            <a:ext cx="9278303" cy="1620202"/>
          </a:xfrm>
          <a:prstGeom prst="rect">
            <a:avLst/>
          </a:prstGeom>
        </p:spPr>
        <p:txBody>
          <a:bodyPr wrap="square" lIns="0" tIns="0" rIns="0" bIns="0">
            <a:spAutoFit/>
          </a:bodyPr>
          <a:lstStyle>
            <a:lvl1pPr>
              <a:defRPr sz="2600" b="1" i="0">
                <a:solidFill>
                  <a:schemeClr val="tx1"/>
                </a:solidFill>
                <a:latin typeface="メイリオ"/>
                <a:cs typeface="メイリオ"/>
              </a:defRPr>
            </a:lvl1pPr>
          </a:lstStyle>
          <a:p>
            <a:endParaRPr/>
          </a:p>
        </p:txBody>
      </p:sp>
      <p:sp>
        <p:nvSpPr>
          <p:cNvPr id="3" name="Holder 3"/>
          <p:cNvSpPr>
            <a:spLocks noGrp="1"/>
          </p:cNvSpPr>
          <p:nvPr>
            <p:ph type="subTitle" idx="4"/>
          </p:nvPr>
        </p:nvSpPr>
        <p:spPr>
          <a:xfrm>
            <a:off x="1637347" y="4320540"/>
            <a:ext cx="7640955" cy="19288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387100" y="758901"/>
            <a:ext cx="7500620" cy="46990"/>
          </a:xfrm>
          <a:custGeom>
            <a:avLst/>
            <a:gdLst/>
            <a:ahLst/>
            <a:cxnLst/>
            <a:rect l="l" t="t" r="r" b="b"/>
            <a:pathLst>
              <a:path w="7500620" h="46990">
                <a:moveTo>
                  <a:pt x="0" y="46634"/>
                </a:moveTo>
                <a:lnTo>
                  <a:pt x="7500264" y="46634"/>
                </a:lnTo>
                <a:lnTo>
                  <a:pt x="7500264" y="0"/>
                </a:lnTo>
                <a:lnTo>
                  <a:pt x="0" y="0"/>
                </a:lnTo>
                <a:lnTo>
                  <a:pt x="0" y="46634"/>
                </a:lnTo>
                <a:close/>
              </a:path>
            </a:pathLst>
          </a:custGeom>
          <a:solidFill>
            <a:srgbClr val="5B9BD4"/>
          </a:solidFill>
        </p:spPr>
        <p:txBody>
          <a:bodyPr wrap="square" lIns="0" tIns="0" rIns="0" bIns="0" rtlCol="0"/>
          <a:lstStyle/>
          <a:p>
            <a:endParaRPr/>
          </a:p>
        </p:txBody>
      </p:sp>
      <p:sp>
        <p:nvSpPr>
          <p:cNvPr id="17" name="bg object 17"/>
          <p:cNvSpPr/>
          <p:nvPr/>
        </p:nvSpPr>
        <p:spPr>
          <a:xfrm>
            <a:off x="387100" y="805535"/>
            <a:ext cx="7500620" cy="676910"/>
          </a:xfrm>
          <a:custGeom>
            <a:avLst/>
            <a:gdLst/>
            <a:ahLst/>
            <a:cxnLst/>
            <a:rect l="l" t="t" r="r" b="b"/>
            <a:pathLst>
              <a:path w="7500620" h="676910">
                <a:moveTo>
                  <a:pt x="7500264" y="0"/>
                </a:moveTo>
                <a:lnTo>
                  <a:pt x="0" y="0"/>
                </a:lnTo>
                <a:lnTo>
                  <a:pt x="0" y="676478"/>
                </a:lnTo>
                <a:lnTo>
                  <a:pt x="7500264" y="676478"/>
                </a:lnTo>
                <a:lnTo>
                  <a:pt x="7500264" y="0"/>
                </a:lnTo>
                <a:close/>
              </a:path>
            </a:pathLst>
          </a:custGeom>
          <a:solidFill>
            <a:srgbClr val="DDEBF7"/>
          </a:solidFill>
        </p:spPr>
        <p:txBody>
          <a:bodyPr wrap="square" lIns="0" tIns="0" rIns="0" bIns="0" rtlCol="0"/>
          <a:lstStyle/>
          <a:p>
            <a:endParaRPr/>
          </a:p>
        </p:txBody>
      </p:sp>
      <p:sp>
        <p:nvSpPr>
          <p:cNvPr id="18" name="bg object 18"/>
          <p:cNvSpPr/>
          <p:nvPr/>
        </p:nvSpPr>
        <p:spPr>
          <a:xfrm>
            <a:off x="387100" y="7274775"/>
            <a:ext cx="10132060" cy="48260"/>
          </a:xfrm>
          <a:custGeom>
            <a:avLst/>
            <a:gdLst/>
            <a:ahLst/>
            <a:cxnLst/>
            <a:rect l="l" t="t" r="r" b="b"/>
            <a:pathLst>
              <a:path w="10132060" h="48259">
                <a:moveTo>
                  <a:pt x="10131488" y="0"/>
                </a:moveTo>
                <a:lnTo>
                  <a:pt x="0" y="0"/>
                </a:lnTo>
                <a:lnTo>
                  <a:pt x="0" y="48196"/>
                </a:lnTo>
                <a:lnTo>
                  <a:pt x="10131488" y="48196"/>
                </a:lnTo>
                <a:lnTo>
                  <a:pt x="10131488" y="0"/>
                </a:lnTo>
                <a:close/>
              </a:path>
            </a:pathLst>
          </a:custGeom>
          <a:solidFill>
            <a:srgbClr val="5B9BD4"/>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600" b="1" i="0">
                <a:solidFill>
                  <a:schemeClr val="tx1"/>
                </a:solidFill>
                <a:latin typeface="メイリオ"/>
                <a:cs typeface="メイリオ"/>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600" b="1" i="0">
                <a:solidFill>
                  <a:schemeClr val="tx1"/>
                </a:solidFill>
                <a:latin typeface="メイリオ"/>
                <a:cs typeface="メイリオ"/>
              </a:defRPr>
            </a:lvl1pPr>
          </a:lstStyle>
          <a:p>
            <a:endParaRPr/>
          </a:p>
        </p:txBody>
      </p:sp>
      <p:sp>
        <p:nvSpPr>
          <p:cNvPr id="3" name="Holder 3"/>
          <p:cNvSpPr>
            <a:spLocks noGrp="1"/>
          </p:cNvSpPr>
          <p:nvPr>
            <p:ph sz="half" idx="2"/>
          </p:nvPr>
        </p:nvSpPr>
        <p:spPr>
          <a:xfrm>
            <a:off x="545782" y="1774507"/>
            <a:ext cx="4748308" cy="5092065"/>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621559" y="1774507"/>
            <a:ext cx="4748308" cy="5092065"/>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600" b="1" i="0">
                <a:solidFill>
                  <a:schemeClr val="tx1"/>
                </a:solidFill>
                <a:latin typeface="メイリオ"/>
                <a:cs typeface="メイリオ"/>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262044" y="234886"/>
            <a:ext cx="10155935" cy="7098601"/>
          </a:xfrm>
          <a:prstGeom prst="rect">
            <a:avLst/>
          </a:prstGeom>
        </p:spPr>
      </p:pic>
      <p:pic>
        <p:nvPicPr>
          <p:cNvPr id="17" name="bg object 17"/>
          <p:cNvPicPr/>
          <p:nvPr/>
        </p:nvPicPr>
        <p:blipFill>
          <a:blip r:embed="rId3" cstate="print"/>
          <a:stretch>
            <a:fillRect/>
          </a:stretch>
        </p:blipFill>
        <p:spPr>
          <a:xfrm>
            <a:off x="317574" y="360337"/>
            <a:ext cx="3010782" cy="907629"/>
          </a:xfrm>
          <a:prstGeom prst="rect">
            <a:avLst/>
          </a:prstGeom>
        </p:spPr>
      </p:pic>
      <p:pic>
        <p:nvPicPr>
          <p:cNvPr id="18" name="bg object 18"/>
          <p:cNvPicPr/>
          <p:nvPr/>
        </p:nvPicPr>
        <p:blipFill>
          <a:blip r:embed="rId4" cstate="print"/>
          <a:stretch>
            <a:fillRect/>
          </a:stretch>
        </p:blipFill>
        <p:spPr>
          <a:xfrm>
            <a:off x="6712373" y="410812"/>
            <a:ext cx="3571671" cy="2689054"/>
          </a:xfrm>
          <a:prstGeom prst="rect">
            <a:avLst/>
          </a:prstGeom>
        </p:spPr>
      </p:pic>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7/12/2024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249858" y="220565"/>
            <a:ext cx="3770629" cy="421640"/>
          </a:xfrm>
          <a:prstGeom prst="rect">
            <a:avLst/>
          </a:prstGeom>
        </p:spPr>
        <p:txBody>
          <a:bodyPr wrap="square" lIns="0" tIns="0" rIns="0" bIns="0">
            <a:spAutoFit/>
          </a:bodyPr>
          <a:lstStyle>
            <a:lvl1pPr>
              <a:defRPr sz="2600" b="1" i="0">
                <a:solidFill>
                  <a:schemeClr val="tx1"/>
                </a:solidFill>
                <a:latin typeface="メイリオ"/>
                <a:cs typeface="メイリオ"/>
              </a:defRPr>
            </a:lvl1pPr>
          </a:lstStyle>
          <a:p>
            <a:endParaRPr/>
          </a:p>
        </p:txBody>
      </p:sp>
      <p:sp>
        <p:nvSpPr>
          <p:cNvPr id="3" name="Holder 3"/>
          <p:cNvSpPr>
            <a:spLocks noGrp="1"/>
          </p:cNvSpPr>
          <p:nvPr>
            <p:ph type="body" idx="1"/>
          </p:nvPr>
        </p:nvSpPr>
        <p:spPr>
          <a:xfrm>
            <a:off x="545782" y="1774507"/>
            <a:ext cx="9824085" cy="509206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711321" y="7175182"/>
            <a:ext cx="3493008" cy="38576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45782" y="7175182"/>
            <a:ext cx="2510599" cy="38576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7/12/2024</a:t>
            </a:fld>
            <a:endParaRPr lang="en-US"/>
          </a:p>
        </p:txBody>
      </p:sp>
      <p:sp>
        <p:nvSpPr>
          <p:cNvPr id="6" name="Holder 6"/>
          <p:cNvSpPr>
            <a:spLocks noGrp="1"/>
          </p:cNvSpPr>
          <p:nvPr>
            <p:ph type="sldNum" sz="quarter" idx="7"/>
          </p:nvPr>
        </p:nvSpPr>
        <p:spPr>
          <a:xfrm>
            <a:off x="7859268" y="7175182"/>
            <a:ext cx="2510599" cy="38576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jpg"/><Relationship Id="rId3" Type="http://schemas.openxmlformats.org/officeDocument/2006/relationships/image" Target="../media/image5.png"/><Relationship Id="rId7" Type="http://schemas.openxmlformats.org/officeDocument/2006/relationships/image" Target="../media/image9.jpg"/><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8" Type="http://schemas.openxmlformats.org/officeDocument/2006/relationships/image" Target="../media/image17.jpg"/><Relationship Id="rId3" Type="http://schemas.openxmlformats.org/officeDocument/2006/relationships/image" Target="../media/image12.jpg"/><Relationship Id="rId7" Type="http://schemas.openxmlformats.org/officeDocument/2006/relationships/image" Target="../media/image16.jpg"/><Relationship Id="rId2" Type="http://schemas.openxmlformats.org/officeDocument/2006/relationships/image" Target="../media/image11.jpg"/><Relationship Id="rId1" Type="http://schemas.openxmlformats.org/officeDocument/2006/relationships/slideLayout" Target="../slideLayouts/slideLayout5.xml"/><Relationship Id="rId6" Type="http://schemas.openxmlformats.org/officeDocument/2006/relationships/image" Target="../media/image15.jpg"/><Relationship Id="rId5" Type="http://schemas.openxmlformats.org/officeDocument/2006/relationships/image" Target="../media/image14.jpg"/><Relationship Id="rId4" Type="http://schemas.openxmlformats.org/officeDocument/2006/relationships/image" Target="../media/image13.jpg"/><Relationship Id="rId9"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tabLst>
                <a:tab pos="1719580" algn="l"/>
                <a:tab pos="3427095" algn="l"/>
              </a:tabLst>
            </a:pPr>
            <a:r>
              <a:rPr spc="520" dirty="0"/>
              <a:t>提案書</a:t>
            </a:r>
            <a:r>
              <a:rPr spc="-50" dirty="0"/>
              <a:t>（</a:t>
            </a:r>
            <a:r>
              <a:rPr dirty="0"/>
              <a:t>	</a:t>
            </a:r>
            <a:r>
              <a:rPr spc="520" dirty="0"/>
              <a:t>商品情</a:t>
            </a:r>
            <a:r>
              <a:rPr spc="-50" dirty="0"/>
              <a:t>報</a:t>
            </a:r>
            <a:r>
              <a:rPr dirty="0"/>
              <a:t>	</a:t>
            </a:r>
            <a:r>
              <a:rPr spc="-50" dirty="0"/>
              <a:t>）</a:t>
            </a:r>
          </a:p>
        </p:txBody>
      </p:sp>
      <p:sp>
        <p:nvSpPr>
          <p:cNvPr id="3" name="object 3"/>
          <p:cNvSpPr txBox="1"/>
          <p:nvPr/>
        </p:nvSpPr>
        <p:spPr>
          <a:xfrm>
            <a:off x="8030164" y="191553"/>
            <a:ext cx="2480945" cy="1290955"/>
          </a:xfrm>
          <a:prstGeom prst="rect">
            <a:avLst/>
          </a:prstGeom>
          <a:ln w="12700">
            <a:solidFill>
              <a:srgbClr val="9BC2E6"/>
            </a:solidFill>
          </a:ln>
        </p:spPr>
        <p:txBody>
          <a:bodyPr vert="horz" wrap="square" lIns="0" tIns="90170" rIns="0" bIns="0" rtlCol="0">
            <a:spAutoFit/>
          </a:bodyPr>
          <a:lstStyle/>
          <a:p>
            <a:pPr>
              <a:lnSpc>
                <a:spcPct val="100000"/>
              </a:lnSpc>
              <a:spcBef>
                <a:spcPts val="710"/>
              </a:spcBef>
            </a:pPr>
            <a:endParaRPr sz="1400">
              <a:latin typeface="Times New Roman"/>
              <a:cs typeface="Times New Roman"/>
            </a:endParaRPr>
          </a:p>
          <a:p>
            <a:pPr marL="20320" algn="ctr">
              <a:lnSpc>
                <a:spcPct val="100000"/>
              </a:lnSpc>
            </a:pPr>
            <a:r>
              <a:rPr sz="1400" spc="-20" dirty="0">
                <a:latin typeface="メイリオ"/>
                <a:cs typeface="メイリオ"/>
              </a:rPr>
              <a:t>（会社名</a:t>
            </a:r>
            <a:r>
              <a:rPr sz="1400" spc="-50" dirty="0">
                <a:latin typeface="メイリオ"/>
                <a:cs typeface="メイリオ"/>
              </a:rPr>
              <a:t>）</a:t>
            </a:r>
            <a:endParaRPr sz="1400">
              <a:latin typeface="メイリオ"/>
              <a:cs typeface="メイリオ"/>
            </a:endParaRPr>
          </a:p>
          <a:p>
            <a:pPr marL="20320" algn="ctr">
              <a:lnSpc>
                <a:spcPct val="100000"/>
              </a:lnSpc>
              <a:spcBef>
                <a:spcPts val="965"/>
              </a:spcBef>
            </a:pPr>
            <a:r>
              <a:rPr sz="1400" b="1" spc="-20" dirty="0">
                <a:latin typeface="メイリオ"/>
                <a:cs typeface="メイリオ"/>
              </a:rPr>
              <a:t>TEL：（電話番号</a:t>
            </a:r>
            <a:r>
              <a:rPr sz="1400" b="1" spc="-50" dirty="0">
                <a:latin typeface="メイリオ"/>
                <a:cs typeface="メイリオ"/>
              </a:rPr>
              <a:t>）</a:t>
            </a:r>
            <a:endParaRPr sz="1400">
              <a:latin typeface="メイリオ"/>
              <a:cs typeface="メイリオ"/>
            </a:endParaRPr>
          </a:p>
        </p:txBody>
      </p:sp>
      <p:graphicFrame>
        <p:nvGraphicFramePr>
          <p:cNvPr id="4" name="object 4"/>
          <p:cNvGraphicFramePr>
            <a:graphicFrameLocks noGrp="1"/>
          </p:cNvGraphicFramePr>
          <p:nvPr>
            <p:extLst>
              <p:ext uri="{D42A27DB-BD31-4B8C-83A1-F6EECF244321}">
                <p14:modId xmlns:p14="http://schemas.microsoft.com/office/powerpoint/2010/main" val="439805139"/>
              </p:ext>
            </p:extLst>
          </p:nvPr>
        </p:nvGraphicFramePr>
        <p:xfrm>
          <a:off x="507748" y="782218"/>
          <a:ext cx="6871334" cy="699770"/>
        </p:xfrm>
        <a:graphic>
          <a:graphicData uri="http://schemas.openxmlformats.org/drawingml/2006/table">
            <a:tbl>
              <a:tblPr firstRow="1" bandRow="1">
                <a:tableStyleId>{2D5ABB26-0587-4C30-8999-92F81FD0307C}</a:tableStyleId>
              </a:tblPr>
              <a:tblGrid>
                <a:gridCol w="3000375">
                  <a:extLst>
                    <a:ext uri="{9D8B030D-6E8A-4147-A177-3AD203B41FA5}">
                      <a16:colId xmlns:a16="http://schemas.microsoft.com/office/drawing/2014/main" val="20000"/>
                    </a:ext>
                  </a:extLst>
                </a:gridCol>
                <a:gridCol w="3870959">
                  <a:extLst>
                    <a:ext uri="{9D8B030D-6E8A-4147-A177-3AD203B41FA5}">
                      <a16:colId xmlns:a16="http://schemas.microsoft.com/office/drawing/2014/main" val="20001"/>
                    </a:ext>
                  </a:extLst>
                </a:gridCol>
              </a:tblGrid>
              <a:tr h="699770">
                <a:tc>
                  <a:txBody>
                    <a:bodyPr/>
                    <a:lstStyle/>
                    <a:p>
                      <a:pPr marL="31750">
                        <a:lnSpc>
                          <a:spcPct val="100000"/>
                        </a:lnSpc>
                        <a:spcBef>
                          <a:spcPts val="645"/>
                        </a:spcBef>
                      </a:pPr>
                      <a:r>
                        <a:rPr sz="1400" b="1" spc="-25" dirty="0">
                          <a:latin typeface="メイリオ"/>
                          <a:cs typeface="メイリオ"/>
                        </a:rPr>
                        <a:t>グラスワークスナルミ</a:t>
                      </a:r>
                      <a:endParaRPr sz="1400" dirty="0">
                        <a:latin typeface="メイリオ"/>
                        <a:cs typeface="メイリオ"/>
                      </a:endParaRPr>
                    </a:p>
                    <a:p>
                      <a:pPr marL="31750">
                        <a:lnSpc>
                          <a:spcPct val="100000"/>
                        </a:lnSpc>
                        <a:spcBef>
                          <a:spcPts val="595"/>
                        </a:spcBef>
                      </a:pPr>
                      <a:r>
                        <a:rPr sz="1400" b="1" spc="-25" dirty="0">
                          <a:latin typeface="メイリオ"/>
                          <a:cs typeface="メイリオ"/>
                        </a:rPr>
                        <a:t>ペンドラムクロック【セレナ】</a:t>
                      </a:r>
                      <a:endParaRPr sz="1400" dirty="0">
                        <a:latin typeface="メイリオ"/>
                        <a:cs typeface="メイリオ"/>
                      </a:endParaRPr>
                    </a:p>
                  </a:txBody>
                  <a:tcPr marL="0" marR="0" marT="81915" marB="0">
                    <a:noFill/>
                  </a:tcPr>
                </a:tc>
                <a:tc>
                  <a:txBody>
                    <a:bodyPr/>
                    <a:lstStyle/>
                    <a:p>
                      <a:pPr marL="486409" marR="24130">
                        <a:lnSpc>
                          <a:spcPct val="136900"/>
                        </a:lnSpc>
                        <a:spcBef>
                          <a:spcPts val="409"/>
                        </a:spcBef>
                      </a:pPr>
                      <a:r>
                        <a:rPr sz="1200" b="1" spc="-5" dirty="0">
                          <a:latin typeface="メイリオ"/>
                          <a:cs typeface="メイリオ"/>
                        </a:rPr>
                        <a:t>オプティカルガラスの澄んだ透明感が上品に輝く洗練されたデザインです。</a:t>
                      </a:r>
                      <a:endParaRPr sz="1200" dirty="0">
                        <a:latin typeface="メイリオ"/>
                        <a:cs typeface="メイリオ"/>
                      </a:endParaRPr>
                    </a:p>
                  </a:txBody>
                  <a:tcPr marL="0" marR="0" marT="52069" marB="0">
                    <a:noFill/>
                  </a:tcPr>
                </a:tc>
                <a:extLst>
                  <a:ext uri="{0D108BD9-81ED-4DB2-BD59-A6C34878D82A}">
                    <a16:rowId xmlns:a16="http://schemas.microsoft.com/office/drawing/2014/main" val="10000"/>
                  </a:ext>
                </a:extLst>
              </a:tr>
            </a:tbl>
          </a:graphicData>
        </a:graphic>
      </p:graphicFrame>
      <p:graphicFrame>
        <p:nvGraphicFramePr>
          <p:cNvPr id="5" name="object 5"/>
          <p:cNvGraphicFramePr>
            <a:graphicFrameLocks noGrp="1"/>
          </p:cNvGraphicFramePr>
          <p:nvPr/>
        </p:nvGraphicFramePr>
        <p:xfrm>
          <a:off x="4517457" y="1539554"/>
          <a:ext cx="5993765" cy="5750559"/>
        </p:xfrm>
        <a:graphic>
          <a:graphicData uri="http://schemas.openxmlformats.org/drawingml/2006/table">
            <a:tbl>
              <a:tblPr firstRow="1" bandRow="1">
                <a:tableStyleId>{2D5ABB26-0587-4C30-8999-92F81FD0307C}</a:tableStyleId>
              </a:tblPr>
              <a:tblGrid>
                <a:gridCol w="876935">
                  <a:extLst>
                    <a:ext uri="{9D8B030D-6E8A-4147-A177-3AD203B41FA5}">
                      <a16:colId xmlns:a16="http://schemas.microsoft.com/office/drawing/2014/main" val="20000"/>
                    </a:ext>
                  </a:extLst>
                </a:gridCol>
                <a:gridCol w="5116830">
                  <a:extLst>
                    <a:ext uri="{9D8B030D-6E8A-4147-A177-3AD203B41FA5}">
                      <a16:colId xmlns:a16="http://schemas.microsoft.com/office/drawing/2014/main" val="20001"/>
                    </a:ext>
                  </a:extLst>
                </a:gridCol>
              </a:tblGrid>
              <a:tr h="525145">
                <a:tc>
                  <a:txBody>
                    <a:bodyPr/>
                    <a:lstStyle/>
                    <a:p>
                      <a:pPr>
                        <a:lnSpc>
                          <a:spcPct val="100000"/>
                        </a:lnSpc>
                        <a:spcBef>
                          <a:spcPts val="150"/>
                        </a:spcBef>
                      </a:pPr>
                      <a:endParaRPr sz="1000">
                        <a:latin typeface="Times New Roman"/>
                        <a:cs typeface="Times New Roman"/>
                      </a:endParaRPr>
                    </a:p>
                    <a:p>
                      <a:pPr marL="10160" algn="ctr">
                        <a:lnSpc>
                          <a:spcPct val="100000"/>
                        </a:lnSpc>
                      </a:pPr>
                      <a:r>
                        <a:rPr sz="1000" b="1" dirty="0">
                          <a:solidFill>
                            <a:srgbClr val="FFFFFF"/>
                          </a:solidFill>
                          <a:latin typeface="メイリオ"/>
                          <a:cs typeface="メイリオ"/>
                        </a:rPr>
                        <a:t>商品</a:t>
                      </a:r>
                      <a:r>
                        <a:rPr sz="1000" b="1" spc="-25" dirty="0">
                          <a:solidFill>
                            <a:srgbClr val="FFFFFF"/>
                          </a:solidFill>
                          <a:latin typeface="メイリオ"/>
                          <a:cs typeface="メイリオ"/>
                        </a:rPr>
                        <a:t>ID</a:t>
                      </a:r>
                      <a:endParaRPr sz="1000">
                        <a:latin typeface="メイリオ"/>
                        <a:cs typeface="メイリオ"/>
                      </a:endParaRPr>
                    </a:p>
                  </a:txBody>
                  <a:tcPr marL="0" marR="0" marT="19050"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a:txBody>
                    <a:bodyPr/>
                    <a:lstStyle/>
                    <a:p>
                      <a:pPr marL="154940">
                        <a:lnSpc>
                          <a:spcPct val="100000"/>
                        </a:lnSpc>
                        <a:spcBef>
                          <a:spcPts val="1010"/>
                        </a:spcBef>
                      </a:pPr>
                      <a:r>
                        <a:rPr sz="1400" spc="-10" dirty="0">
                          <a:latin typeface="メイリオ"/>
                          <a:cs typeface="メイリオ"/>
                        </a:rPr>
                        <a:t>22711409</a:t>
                      </a:r>
                      <a:endParaRPr sz="1400">
                        <a:latin typeface="メイリオ"/>
                        <a:cs typeface="メイリオ"/>
                      </a:endParaRPr>
                    </a:p>
                  </a:txBody>
                  <a:tcPr marL="0" marR="0" marT="128270"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tcPr>
                </a:tc>
                <a:extLst>
                  <a:ext uri="{0D108BD9-81ED-4DB2-BD59-A6C34878D82A}">
                    <a16:rowId xmlns:a16="http://schemas.microsoft.com/office/drawing/2014/main" val="10000"/>
                  </a:ext>
                </a:extLst>
              </a:tr>
              <a:tr h="525145">
                <a:tc>
                  <a:txBody>
                    <a:bodyPr/>
                    <a:lstStyle/>
                    <a:p>
                      <a:pPr>
                        <a:lnSpc>
                          <a:spcPct val="100000"/>
                        </a:lnSpc>
                        <a:spcBef>
                          <a:spcPts val="150"/>
                        </a:spcBef>
                      </a:pPr>
                      <a:endParaRPr sz="1000">
                        <a:latin typeface="Times New Roman"/>
                        <a:cs typeface="Times New Roman"/>
                      </a:endParaRPr>
                    </a:p>
                    <a:p>
                      <a:pPr marL="12065" algn="ctr">
                        <a:lnSpc>
                          <a:spcPct val="100000"/>
                        </a:lnSpc>
                      </a:pPr>
                      <a:r>
                        <a:rPr sz="1000" b="1" spc="-15" dirty="0">
                          <a:solidFill>
                            <a:srgbClr val="FFFFFF"/>
                          </a:solidFill>
                          <a:latin typeface="メイリオ"/>
                          <a:cs typeface="メイリオ"/>
                        </a:rPr>
                        <a:t>販売価格</a:t>
                      </a:r>
                      <a:endParaRPr sz="1000">
                        <a:latin typeface="メイリオ"/>
                        <a:cs typeface="メイリオ"/>
                      </a:endParaRPr>
                    </a:p>
                  </a:txBody>
                  <a:tcPr marL="0" marR="0" marT="19050"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a:txBody>
                    <a:bodyPr/>
                    <a:lstStyle/>
                    <a:p>
                      <a:pPr marL="152400">
                        <a:lnSpc>
                          <a:spcPct val="100000"/>
                        </a:lnSpc>
                        <a:spcBef>
                          <a:spcPts val="1150"/>
                        </a:spcBef>
                      </a:pPr>
                      <a:r>
                        <a:rPr sz="1200" spc="-10" dirty="0">
                          <a:latin typeface="メイリオ"/>
                          <a:cs typeface="メイリオ"/>
                        </a:rPr>
                        <a:t>22,000</a:t>
                      </a:r>
                      <a:r>
                        <a:rPr sz="1200" spc="-50" dirty="0">
                          <a:latin typeface="メイリオ"/>
                          <a:cs typeface="メイリオ"/>
                        </a:rPr>
                        <a:t>円</a:t>
                      </a:r>
                      <a:endParaRPr sz="1200">
                        <a:latin typeface="メイリオ"/>
                        <a:cs typeface="メイリオ"/>
                      </a:endParaRPr>
                    </a:p>
                  </a:txBody>
                  <a:tcPr marL="0" marR="0" marT="146050"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DDEBF7"/>
                    </a:solidFill>
                  </a:tcPr>
                </a:tc>
                <a:extLst>
                  <a:ext uri="{0D108BD9-81ED-4DB2-BD59-A6C34878D82A}">
                    <a16:rowId xmlns:a16="http://schemas.microsoft.com/office/drawing/2014/main" val="10001"/>
                  </a:ext>
                </a:extLst>
              </a:tr>
              <a:tr h="525145">
                <a:tc>
                  <a:txBody>
                    <a:bodyPr/>
                    <a:lstStyle/>
                    <a:p>
                      <a:pPr>
                        <a:lnSpc>
                          <a:spcPct val="100000"/>
                        </a:lnSpc>
                        <a:spcBef>
                          <a:spcPts val="150"/>
                        </a:spcBef>
                      </a:pPr>
                      <a:endParaRPr sz="1000">
                        <a:latin typeface="Times New Roman"/>
                        <a:cs typeface="Times New Roman"/>
                      </a:endParaRPr>
                    </a:p>
                    <a:p>
                      <a:pPr marL="12065" algn="ctr">
                        <a:lnSpc>
                          <a:spcPct val="100000"/>
                        </a:lnSpc>
                      </a:pPr>
                      <a:r>
                        <a:rPr sz="1000" b="1" spc="-10" dirty="0">
                          <a:solidFill>
                            <a:srgbClr val="FFFFFF"/>
                          </a:solidFill>
                          <a:latin typeface="メイリオ"/>
                          <a:cs typeface="メイリオ"/>
                        </a:rPr>
                        <a:t>注文可能数</a:t>
                      </a:r>
                      <a:endParaRPr sz="1000">
                        <a:latin typeface="メイリオ"/>
                        <a:cs typeface="メイリオ"/>
                      </a:endParaRPr>
                    </a:p>
                  </a:txBody>
                  <a:tcPr marL="0" marR="0" marT="19050"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a:txBody>
                    <a:bodyPr/>
                    <a:lstStyle/>
                    <a:p>
                      <a:pPr>
                        <a:lnSpc>
                          <a:spcPct val="100000"/>
                        </a:lnSpc>
                        <a:spcBef>
                          <a:spcPts val="330"/>
                        </a:spcBef>
                      </a:pPr>
                      <a:endParaRPr sz="900">
                        <a:latin typeface="Times New Roman"/>
                        <a:cs typeface="Times New Roman"/>
                      </a:endParaRPr>
                    </a:p>
                    <a:p>
                      <a:pPr marL="146050">
                        <a:lnSpc>
                          <a:spcPct val="100000"/>
                        </a:lnSpc>
                      </a:pPr>
                      <a:r>
                        <a:rPr sz="900" dirty="0">
                          <a:latin typeface="メイリオ"/>
                          <a:cs typeface="メイリオ"/>
                        </a:rPr>
                        <a:t>1個</a:t>
                      </a:r>
                      <a:r>
                        <a:rPr sz="900" spc="-50" dirty="0">
                          <a:latin typeface="メイリオ"/>
                          <a:cs typeface="メイリオ"/>
                        </a:rPr>
                        <a:t>～</a:t>
                      </a:r>
                      <a:endParaRPr sz="900">
                        <a:latin typeface="メイリオ"/>
                        <a:cs typeface="メイリオ"/>
                      </a:endParaRPr>
                    </a:p>
                  </a:txBody>
                  <a:tcPr marL="0" marR="0" marT="41910"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tcPr>
                </a:tc>
                <a:extLst>
                  <a:ext uri="{0D108BD9-81ED-4DB2-BD59-A6C34878D82A}">
                    <a16:rowId xmlns:a16="http://schemas.microsoft.com/office/drawing/2014/main" val="10002"/>
                  </a:ext>
                </a:extLst>
              </a:tr>
              <a:tr h="506730">
                <a:tc>
                  <a:txBody>
                    <a:bodyPr/>
                    <a:lstStyle/>
                    <a:p>
                      <a:pPr>
                        <a:lnSpc>
                          <a:spcPct val="100000"/>
                        </a:lnSpc>
                        <a:spcBef>
                          <a:spcPts val="75"/>
                        </a:spcBef>
                      </a:pPr>
                      <a:endParaRPr sz="1000">
                        <a:latin typeface="Times New Roman"/>
                        <a:cs typeface="Times New Roman"/>
                      </a:endParaRPr>
                    </a:p>
                    <a:p>
                      <a:pPr marL="12065" algn="ctr">
                        <a:lnSpc>
                          <a:spcPct val="100000"/>
                        </a:lnSpc>
                      </a:pPr>
                      <a:r>
                        <a:rPr sz="1000" b="1" spc="-10" dirty="0">
                          <a:solidFill>
                            <a:srgbClr val="FFFFFF"/>
                          </a:solidFill>
                          <a:latin typeface="メイリオ"/>
                          <a:cs typeface="メイリオ"/>
                        </a:rPr>
                        <a:t>セット内容</a:t>
                      </a:r>
                      <a:endParaRPr sz="1000">
                        <a:latin typeface="メイリオ"/>
                        <a:cs typeface="メイリオ"/>
                      </a:endParaRPr>
                    </a:p>
                  </a:txBody>
                  <a:tcPr marL="0" marR="0" marT="952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a:txBody>
                    <a:bodyPr/>
                    <a:lstStyle/>
                    <a:p>
                      <a:pPr>
                        <a:lnSpc>
                          <a:spcPct val="100000"/>
                        </a:lnSpc>
                        <a:spcBef>
                          <a:spcPts val="254"/>
                        </a:spcBef>
                      </a:pPr>
                      <a:endParaRPr sz="900">
                        <a:latin typeface="Times New Roman"/>
                        <a:cs typeface="Times New Roman"/>
                      </a:endParaRPr>
                    </a:p>
                    <a:p>
                      <a:pPr marL="146050">
                        <a:lnSpc>
                          <a:spcPct val="100000"/>
                        </a:lnSpc>
                      </a:pPr>
                      <a:r>
                        <a:rPr sz="900" spc="-5" dirty="0">
                          <a:latin typeface="メイリオ"/>
                          <a:cs typeface="メイリオ"/>
                        </a:rPr>
                        <a:t>グラスワークスナルミ  ペンドラムクロック【セレナ】×</a:t>
                      </a:r>
                      <a:r>
                        <a:rPr sz="900" spc="-10" dirty="0">
                          <a:latin typeface="メイリオ"/>
                          <a:cs typeface="メイリオ"/>
                        </a:rPr>
                        <a:t>1、ボタン電池</a:t>
                      </a:r>
                      <a:r>
                        <a:rPr sz="900" dirty="0">
                          <a:latin typeface="メイリオ"/>
                          <a:cs typeface="メイリオ"/>
                        </a:rPr>
                        <a:t>1個使用（内蔵</a:t>
                      </a:r>
                      <a:r>
                        <a:rPr sz="900" spc="-50" dirty="0">
                          <a:latin typeface="メイリオ"/>
                          <a:cs typeface="メイリオ"/>
                        </a:rPr>
                        <a:t>）</a:t>
                      </a:r>
                      <a:endParaRPr sz="900">
                        <a:latin typeface="メイリオ"/>
                        <a:cs typeface="メイリオ"/>
                      </a:endParaRPr>
                    </a:p>
                  </a:txBody>
                  <a:tcPr marL="0" marR="0" marT="32384"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DDEBF7"/>
                    </a:solidFill>
                  </a:tcPr>
                </a:tc>
                <a:extLst>
                  <a:ext uri="{0D108BD9-81ED-4DB2-BD59-A6C34878D82A}">
                    <a16:rowId xmlns:a16="http://schemas.microsoft.com/office/drawing/2014/main" val="10003"/>
                  </a:ext>
                </a:extLst>
              </a:tr>
              <a:tr h="450850">
                <a:tc>
                  <a:txBody>
                    <a:bodyPr/>
                    <a:lstStyle/>
                    <a:p>
                      <a:pPr marL="12065" algn="ctr">
                        <a:lnSpc>
                          <a:spcPct val="100000"/>
                        </a:lnSpc>
                        <a:spcBef>
                          <a:spcPts val="1005"/>
                        </a:spcBef>
                      </a:pPr>
                      <a:r>
                        <a:rPr sz="1000" b="1" spc="-50" dirty="0">
                          <a:solidFill>
                            <a:srgbClr val="FFFFFF"/>
                          </a:solidFill>
                          <a:latin typeface="メイリオ"/>
                          <a:cs typeface="メイリオ"/>
                        </a:rPr>
                        <a:t>色</a:t>
                      </a:r>
                      <a:endParaRPr sz="1000">
                        <a:latin typeface="メイリオ"/>
                        <a:cs typeface="メイリオ"/>
                      </a:endParaRPr>
                    </a:p>
                  </a:txBody>
                  <a:tcPr marL="0" marR="0" marT="12763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a:txBody>
                    <a:bodyPr/>
                    <a:lstStyle/>
                    <a:p>
                      <a:pPr>
                        <a:lnSpc>
                          <a:spcPct val="100000"/>
                        </a:lnSpc>
                        <a:spcBef>
                          <a:spcPts val="35"/>
                        </a:spcBef>
                      </a:pPr>
                      <a:endParaRPr sz="900">
                        <a:latin typeface="Times New Roman"/>
                        <a:cs typeface="Times New Roman"/>
                      </a:endParaRPr>
                    </a:p>
                    <a:p>
                      <a:pPr marL="146050">
                        <a:lnSpc>
                          <a:spcPct val="100000"/>
                        </a:lnSpc>
                      </a:pPr>
                      <a:r>
                        <a:rPr sz="900" spc="-15" dirty="0">
                          <a:latin typeface="メイリオ"/>
                          <a:cs typeface="メイリオ"/>
                        </a:rPr>
                        <a:t>画像参照</a:t>
                      </a:r>
                      <a:endParaRPr sz="900">
                        <a:latin typeface="メイリオ"/>
                        <a:cs typeface="メイリオ"/>
                      </a:endParaRPr>
                    </a:p>
                  </a:txBody>
                  <a:tcPr marL="0" marR="0" marT="444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tcPr>
                </a:tc>
                <a:extLst>
                  <a:ext uri="{0D108BD9-81ED-4DB2-BD59-A6C34878D82A}">
                    <a16:rowId xmlns:a16="http://schemas.microsoft.com/office/drawing/2014/main" val="10004"/>
                  </a:ext>
                </a:extLst>
              </a:tr>
              <a:tr h="450850">
                <a:tc>
                  <a:txBody>
                    <a:bodyPr/>
                    <a:lstStyle/>
                    <a:p>
                      <a:pPr marL="12065" algn="ctr">
                        <a:lnSpc>
                          <a:spcPct val="100000"/>
                        </a:lnSpc>
                        <a:spcBef>
                          <a:spcPts val="1005"/>
                        </a:spcBef>
                      </a:pPr>
                      <a:r>
                        <a:rPr sz="1000" b="1" spc="-20" dirty="0">
                          <a:solidFill>
                            <a:srgbClr val="FFFFFF"/>
                          </a:solidFill>
                          <a:latin typeface="メイリオ"/>
                          <a:cs typeface="メイリオ"/>
                        </a:rPr>
                        <a:t>サイズ</a:t>
                      </a:r>
                      <a:endParaRPr sz="1000">
                        <a:latin typeface="メイリオ"/>
                        <a:cs typeface="メイリオ"/>
                      </a:endParaRPr>
                    </a:p>
                  </a:txBody>
                  <a:tcPr marL="0" marR="0" marT="12763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a:txBody>
                    <a:bodyPr/>
                    <a:lstStyle/>
                    <a:p>
                      <a:pPr>
                        <a:lnSpc>
                          <a:spcPct val="100000"/>
                        </a:lnSpc>
                        <a:spcBef>
                          <a:spcPts val="35"/>
                        </a:spcBef>
                      </a:pPr>
                      <a:endParaRPr sz="900">
                        <a:latin typeface="Times New Roman"/>
                        <a:cs typeface="Times New Roman"/>
                      </a:endParaRPr>
                    </a:p>
                    <a:p>
                      <a:pPr marL="146050">
                        <a:lnSpc>
                          <a:spcPct val="100000"/>
                        </a:lnSpc>
                      </a:pPr>
                      <a:r>
                        <a:rPr sz="900" spc="-5" dirty="0">
                          <a:latin typeface="メイリオ"/>
                          <a:cs typeface="メイリオ"/>
                        </a:rPr>
                        <a:t>本体：</a:t>
                      </a:r>
                      <a:r>
                        <a:rPr sz="900" spc="-10" dirty="0">
                          <a:latin typeface="メイリオ"/>
                          <a:cs typeface="メイリオ"/>
                        </a:rPr>
                        <a:t>140×62×283mm</a:t>
                      </a:r>
                      <a:r>
                        <a:rPr sz="900" spc="-5" dirty="0">
                          <a:latin typeface="メイリオ"/>
                          <a:cs typeface="メイリオ"/>
                        </a:rPr>
                        <a:t>、化粧箱：</a:t>
                      </a:r>
                      <a:r>
                        <a:rPr sz="900" spc="-10" dirty="0">
                          <a:latin typeface="メイリオ"/>
                          <a:cs typeface="メイリオ"/>
                        </a:rPr>
                        <a:t>185×330×85mm</a:t>
                      </a:r>
                      <a:r>
                        <a:rPr sz="900" spc="-5" dirty="0">
                          <a:latin typeface="メイリオ"/>
                          <a:cs typeface="メイリオ"/>
                        </a:rPr>
                        <a:t>、重量：</a:t>
                      </a:r>
                      <a:r>
                        <a:rPr sz="900" spc="-20" dirty="0">
                          <a:latin typeface="メイリオ"/>
                          <a:cs typeface="メイリオ"/>
                        </a:rPr>
                        <a:t>3kg</a:t>
                      </a:r>
                      <a:endParaRPr sz="900">
                        <a:latin typeface="メイリオ"/>
                        <a:cs typeface="メイリオ"/>
                      </a:endParaRPr>
                    </a:p>
                  </a:txBody>
                  <a:tcPr marL="0" marR="0" marT="444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DDEBF7"/>
                    </a:solidFill>
                  </a:tcPr>
                </a:tc>
                <a:extLst>
                  <a:ext uri="{0D108BD9-81ED-4DB2-BD59-A6C34878D82A}">
                    <a16:rowId xmlns:a16="http://schemas.microsoft.com/office/drawing/2014/main" val="10005"/>
                  </a:ext>
                </a:extLst>
              </a:tr>
              <a:tr h="450850">
                <a:tc>
                  <a:txBody>
                    <a:bodyPr/>
                    <a:lstStyle/>
                    <a:p>
                      <a:pPr marL="12065" algn="ctr">
                        <a:lnSpc>
                          <a:spcPct val="100000"/>
                        </a:lnSpc>
                        <a:spcBef>
                          <a:spcPts val="1005"/>
                        </a:spcBef>
                      </a:pPr>
                      <a:r>
                        <a:rPr sz="1000" b="1" spc="-20" dirty="0">
                          <a:solidFill>
                            <a:srgbClr val="FFFFFF"/>
                          </a:solidFill>
                          <a:latin typeface="メイリオ"/>
                          <a:cs typeface="メイリオ"/>
                        </a:rPr>
                        <a:t>生産国</a:t>
                      </a:r>
                      <a:endParaRPr sz="1000">
                        <a:latin typeface="メイリオ"/>
                        <a:cs typeface="メイリオ"/>
                      </a:endParaRPr>
                    </a:p>
                  </a:txBody>
                  <a:tcPr marL="0" marR="0" marT="12763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a:txBody>
                    <a:bodyPr/>
                    <a:lstStyle/>
                    <a:p>
                      <a:pPr>
                        <a:lnSpc>
                          <a:spcPct val="100000"/>
                        </a:lnSpc>
                        <a:spcBef>
                          <a:spcPts val="35"/>
                        </a:spcBef>
                      </a:pPr>
                      <a:endParaRPr sz="900">
                        <a:latin typeface="Times New Roman"/>
                        <a:cs typeface="Times New Roman"/>
                      </a:endParaRPr>
                    </a:p>
                    <a:p>
                      <a:pPr marL="146050">
                        <a:lnSpc>
                          <a:spcPct val="100000"/>
                        </a:lnSpc>
                      </a:pPr>
                      <a:r>
                        <a:rPr sz="900" spc="-20" dirty="0">
                          <a:latin typeface="メイリオ"/>
                          <a:cs typeface="メイリオ"/>
                        </a:rPr>
                        <a:t>中国産</a:t>
                      </a:r>
                      <a:endParaRPr sz="900">
                        <a:latin typeface="メイリオ"/>
                        <a:cs typeface="メイリオ"/>
                      </a:endParaRPr>
                    </a:p>
                  </a:txBody>
                  <a:tcPr marL="0" marR="0" marT="444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tcPr>
                </a:tc>
                <a:extLst>
                  <a:ext uri="{0D108BD9-81ED-4DB2-BD59-A6C34878D82A}">
                    <a16:rowId xmlns:a16="http://schemas.microsoft.com/office/drawing/2014/main" val="10006"/>
                  </a:ext>
                </a:extLst>
              </a:tr>
              <a:tr h="450850">
                <a:tc>
                  <a:txBody>
                    <a:bodyPr/>
                    <a:lstStyle/>
                    <a:p>
                      <a:pPr marL="12065" algn="ctr">
                        <a:lnSpc>
                          <a:spcPct val="100000"/>
                        </a:lnSpc>
                        <a:spcBef>
                          <a:spcPts val="1005"/>
                        </a:spcBef>
                      </a:pPr>
                      <a:r>
                        <a:rPr sz="1000" b="1" spc="-25" dirty="0">
                          <a:solidFill>
                            <a:srgbClr val="FFFFFF"/>
                          </a:solidFill>
                          <a:latin typeface="メイリオ"/>
                          <a:cs typeface="メイリオ"/>
                        </a:rPr>
                        <a:t>材質</a:t>
                      </a:r>
                      <a:endParaRPr sz="1000">
                        <a:latin typeface="メイリオ"/>
                        <a:cs typeface="メイリオ"/>
                      </a:endParaRPr>
                    </a:p>
                  </a:txBody>
                  <a:tcPr marL="0" marR="0" marT="12763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a:txBody>
                    <a:bodyPr/>
                    <a:lstStyle/>
                    <a:p>
                      <a:pPr>
                        <a:lnSpc>
                          <a:spcPct val="100000"/>
                        </a:lnSpc>
                        <a:spcBef>
                          <a:spcPts val="35"/>
                        </a:spcBef>
                      </a:pPr>
                      <a:endParaRPr sz="900">
                        <a:latin typeface="Times New Roman"/>
                        <a:cs typeface="Times New Roman"/>
                      </a:endParaRPr>
                    </a:p>
                    <a:p>
                      <a:pPr marL="146050">
                        <a:lnSpc>
                          <a:spcPct val="100000"/>
                        </a:lnSpc>
                      </a:pPr>
                      <a:r>
                        <a:rPr sz="900" spc="-10" dirty="0">
                          <a:latin typeface="メイリオ"/>
                          <a:cs typeface="メイリオ"/>
                        </a:rPr>
                        <a:t>光学ガラス</a:t>
                      </a:r>
                      <a:endParaRPr sz="900">
                        <a:latin typeface="メイリオ"/>
                        <a:cs typeface="メイリオ"/>
                      </a:endParaRPr>
                    </a:p>
                  </a:txBody>
                  <a:tcPr marL="0" marR="0" marT="444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DDEBF7"/>
                    </a:solidFill>
                  </a:tcPr>
                </a:tc>
                <a:extLst>
                  <a:ext uri="{0D108BD9-81ED-4DB2-BD59-A6C34878D82A}">
                    <a16:rowId xmlns:a16="http://schemas.microsoft.com/office/drawing/2014/main" val="10007"/>
                  </a:ext>
                </a:extLst>
              </a:tr>
              <a:tr h="450850">
                <a:tc>
                  <a:txBody>
                    <a:bodyPr/>
                    <a:lstStyle/>
                    <a:p>
                      <a:pPr marL="12065" algn="ctr">
                        <a:lnSpc>
                          <a:spcPct val="100000"/>
                        </a:lnSpc>
                        <a:spcBef>
                          <a:spcPts val="1005"/>
                        </a:spcBef>
                      </a:pPr>
                      <a:r>
                        <a:rPr sz="1000" b="1" spc="-10" dirty="0">
                          <a:solidFill>
                            <a:srgbClr val="FFFFFF"/>
                          </a:solidFill>
                          <a:latin typeface="メイリオ"/>
                          <a:cs typeface="メイリオ"/>
                        </a:rPr>
                        <a:t>パッケージ</a:t>
                      </a:r>
                      <a:endParaRPr sz="1000">
                        <a:latin typeface="メイリオ"/>
                        <a:cs typeface="メイリオ"/>
                      </a:endParaRPr>
                    </a:p>
                  </a:txBody>
                  <a:tcPr marL="0" marR="0" marT="12763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a:txBody>
                    <a:bodyPr/>
                    <a:lstStyle/>
                    <a:p>
                      <a:pPr>
                        <a:lnSpc>
                          <a:spcPct val="100000"/>
                        </a:lnSpc>
                        <a:spcBef>
                          <a:spcPts val="35"/>
                        </a:spcBef>
                      </a:pPr>
                      <a:endParaRPr sz="900">
                        <a:latin typeface="Times New Roman"/>
                        <a:cs typeface="Times New Roman"/>
                      </a:endParaRPr>
                    </a:p>
                    <a:p>
                      <a:pPr marL="146050">
                        <a:lnSpc>
                          <a:spcPct val="100000"/>
                        </a:lnSpc>
                      </a:pPr>
                      <a:r>
                        <a:rPr sz="900" spc="-15" dirty="0">
                          <a:latin typeface="メイリオ"/>
                          <a:cs typeface="メイリオ"/>
                        </a:rPr>
                        <a:t>化粧箱入</a:t>
                      </a:r>
                      <a:endParaRPr sz="900">
                        <a:latin typeface="メイリオ"/>
                        <a:cs typeface="メイリオ"/>
                      </a:endParaRPr>
                    </a:p>
                  </a:txBody>
                  <a:tcPr marL="0" marR="0" marT="444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tcPr>
                </a:tc>
                <a:extLst>
                  <a:ext uri="{0D108BD9-81ED-4DB2-BD59-A6C34878D82A}">
                    <a16:rowId xmlns:a16="http://schemas.microsoft.com/office/drawing/2014/main" val="10008"/>
                  </a:ext>
                </a:extLst>
              </a:tr>
              <a:tr h="713740">
                <a:tc>
                  <a:txBody>
                    <a:bodyPr/>
                    <a:lstStyle/>
                    <a:p>
                      <a:pPr>
                        <a:lnSpc>
                          <a:spcPct val="100000"/>
                        </a:lnSpc>
                        <a:spcBef>
                          <a:spcPts val="885"/>
                        </a:spcBef>
                      </a:pPr>
                      <a:endParaRPr sz="1000">
                        <a:latin typeface="Times New Roman"/>
                        <a:cs typeface="Times New Roman"/>
                      </a:endParaRPr>
                    </a:p>
                    <a:p>
                      <a:pPr marL="12065" algn="ctr">
                        <a:lnSpc>
                          <a:spcPct val="100000"/>
                        </a:lnSpc>
                      </a:pPr>
                      <a:r>
                        <a:rPr sz="1000" b="1" spc="-20" dirty="0">
                          <a:solidFill>
                            <a:srgbClr val="FFFFFF"/>
                          </a:solidFill>
                          <a:latin typeface="メイリオ"/>
                          <a:cs typeface="メイリオ"/>
                        </a:rPr>
                        <a:t>名入れ</a:t>
                      </a:r>
                      <a:endParaRPr sz="1000">
                        <a:latin typeface="メイリオ"/>
                        <a:cs typeface="メイリオ"/>
                      </a:endParaRPr>
                    </a:p>
                  </a:txBody>
                  <a:tcPr marL="0" marR="0" marT="11239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a:txBody>
                    <a:bodyPr/>
                    <a:lstStyle/>
                    <a:p>
                      <a:pPr>
                        <a:lnSpc>
                          <a:spcPct val="100000"/>
                        </a:lnSpc>
                        <a:spcBef>
                          <a:spcPts val="315"/>
                        </a:spcBef>
                      </a:pPr>
                      <a:endParaRPr sz="900">
                        <a:latin typeface="Times New Roman"/>
                        <a:cs typeface="Times New Roman"/>
                      </a:endParaRPr>
                    </a:p>
                    <a:p>
                      <a:pPr marL="146050">
                        <a:lnSpc>
                          <a:spcPct val="100000"/>
                        </a:lnSpc>
                      </a:pPr>
                      <a:r>
                        <a:rPr sz="900" spc="-5" dirty="0">
                          <a:latin typeface="メイリオ"/>
                          <a:cs typeface="メイリオ"/>
                        </a:rPr>
                        <a:t>※印刷方法：サンドブラスト</a:t>
                      </a:r>
                      <a:endParaRPr sz="900">
                        <a:latin typeface="メイリオ"/>
                        <a:cs typeface="メイリオ"/>
                      </a:endParaRPr>
                    </a:p>
                    <a:p>
                      <a:pPr marL="146050">
                        <a:lnSpc>
                          <a:spcPct val="100000"/>
                        </a:lnSpc>
                        <a:spcBef>
                          <a:spcPts val="430"/>
                        </a:spcBef>
                      </a:pPr>
                      <a:r>
                        <a:rPr sz="900" spc="-10" dirty="0">
                          <a:latin typeface="メイリオ"/>
                          <a:cs typeface="メイリオ"/>
                        </a:rPr>
                        <a:t>※名入れスペース：70×70mm</a:t>
                      </a:r>
                      <a:endParaRPr sz="900">
                        <a:latin typeface="メイリオ"/>
                        <a:cs typeface="メイリオ"/>
                      </a:endParaRPr>
                    </a:p>
                  </a:txBody>
                  <a:tcPr marL="0" marR="0" marT="4000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DDEBF7"/>
                    </a:solidFill>
                  </a:tcPr>
                </a:tc>
                <a:extLst>
                  <a:ext uri="{0D108BD9-81ED-4DB2-BD59-A6C34878D82A}">
                    <a16:rowId xmlns:a16="http://schemas.microsoft.com/office/drawing/2014/main" val="10009"/>
                  </a:ext>
                </a:extLst>
              </a:tr>
              <a:tr h="450850">
                <a:tc>
                  <a:txBody>
                    <a:bodyPr/>
                    <a:lstStyle/>
                    <a:p>
                      <a:pPr marL="12065" algn="ctr">
                        <a:lnSpc>
                          <a:spcPct val="100000"/>
                        </a:lnSpc>
                        <a:spcBef>
                          <a:spcPts val="1005"/>
                        </a:spcBef>
                      </a:pPr>
                      <a:r>
                        <a:rPr sz="1000" b="1" spc="-25" dirty="0">
                          <a:solidFill>
                            <a:srgbClr val="FFFFFF"/>
                          </a:solidFill>
                          <a:latin typeface="メイリオ"/>
                          <a:cs typeface="メイリオ"/>
                        </a:rPr>
                        <a:t>備考</a:t>
                      </a:r>
                      <a:endParaRPr sz="1000">
                        <a:latin typeface="メイリオ"/>
                        <a:cs typeface="メイリオ"/>
                      </a:endParaRPr>
                    </a:p>
                  </a:txBody>
                  <a:tcPr marL="0" marR="0" marT="12763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a:txBody>
                    <a:bodyPr/>
                    <a:lstStyle/>
                    <a:p>
                      <a:pPr>
                        <a:lnSpc>
                          <a:spcPct val="100000"/>
                        </a:lnSpc>
                        <a:spcBef>
                          <a:spcPts val="35"/>
                        </a:spcBef>
                      </a:pPr>
                      <a:endParaRPr sz="900">
                        <a:latin typeface="Times New Roman"/>
                        <a:cs typeface="Times New Roman"/>
                      </a:endParaRPr>
                    </a:p>
                    <a:p>
                      <a:pPr marL="146050">
                        <a:lnSpc>
                          <a:spcPct val="100000"/>
                        </a:lnSpc>
                      </a:pPr>
                      <a:r>
                        <a:rPr sz="900" spc="-5" dirty="0">
                          <a:latin typeface="メイリオ"/>
                          <a:cs typeface="メイリオ"/>
                        </a:rPr>
                        <a:t>こちらの商品は、のし掛け・包装を無料でお付けしています。</a:t>
                      </a:r>
                      <a:endParaRPr sz="900">
                        <a:latin typeface="メイリオ"/>
                        <a:cs typeface="メイリオ"/>
                      </a:endParaRPr>
                    </a:p>
                  </a:txBody>
                  <a:tcPr marL="0" marR="0" marT="4445" marB="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tcPr>
                </a:tc>
                <a:extLst>
                  <a:ext uri="{0D108BD9-81ED-4DB2-BD59-A6C34878D82A}">
                    <a16:rowId xmlns:a16="http://schemas.microsoft.com/office/drawing/2014/main" val="10010"/>
                  </a:ext>
                </a:extLst>
              </a:tr>
              <a:tr h="249554">
                <a:tc gridSpan="2">
                  <a:txBody>
                    <a:bodyPr/>
                    <a:lstStyle/>
                    <a:p>
                      <a:pPr marL="904875">
                        <a:lnSpc>
                          <a:spcPct val="100000"/>
                        </a:lnSpc>
                        <a:spcBef>
                          <a:spcPts val="370"/>
                        </a:spcBef>
                      </a:pPr>
                      <a:r>
                        <a:rPr sz="900" spc="-5" dirty="0">
                          <a:solidFill>
                            <a:srgbClr val="FF0000"/>
                          </a:solidFill>
                          <a:latin typeface="メイリオ"/>
                          <a:cs typeface="メイリオ"/>
                        </a:rPr>
                        <a:t>在庫は流動的で、価格は暫定値です。決定前に必ず在庫確認と正式なお見積りをご依頼ください。</a:t>
                      </a:r>
                      <a:endParaRPr sz="900">
                        <a:latin typeface="メイリオ"/>
                        <a:cs typeface="メイリオ"/>
                      </a:endParaRPr>
                    </a:p>
                  </a:txBody>
                  <a:tcPr marL="0" marR="0" marT="46990" marB="0">
                    <a:lnT w="12700">
                      <a:solidFill>
                        <a:srgbClr val="9BC2E6"/>
                      </a:solidFill>
                      <a:prstDash val="solid"/>
                    </a:lnT>
                  </a:tcPr>
                </a:tc>
                <a:tc hMerge="1">
                  <a:txBody>
                    <a:bodyPr/>
                    <a:lstStyle/>
                    <a:p>
                      <a:endParaRPr/>
                    </a:p>
                  </a:txBody>
                  <a:tcPr marL="0" marR="0" marT="0" marB="0"/>
                </a:tc>
                <a:extLst>
                  <a:ext uri="{0D108BD9-81ED-4DB2-BD59-A6C34878D82A}">
                    <a16:rowId xmlns:a16="http://schemas.microsoft.com/office/drawing/2014/main" val="10011"/>
                  </a:ext>
                </a:extLst>
              </a:tr>
            </a:tbl>
          </a:graphicData>
        </a:graphic>
      </p:graphicFrame>
      <p:pic>
        <p:nvPicPr>
          <p:cNvPr id="6" name="object 6"/>
          <p:cNvPicPr/>
          <p:nvPr/>
        </p:nvPicPr>
        <p:blipFill>
          <a:blip r:embed="rId2" cstate="print"/>
          <a:stretch>
            <a:fillRect/>
          </a:stretch>
        </p:blipFill>
        <p:spPr>
          <a:xfrm>
            <a:off x="724222" y="1651520"/>
            <a:ext cx="3519534" cy="2609545"/>
          </a:xfrm>
          <a:prstGeom prst="rect">
            <a:avLst/>
          </a:prstGeom>
        </p:spPr>
      </p:pic>
      <p:sp>
        <p:nvSpPr>
          <p:cNvPr id="7" name="object 7"/>
          <p:cNvSpPr txBox="1"/>
          <p:nvPr/>
        </p:nvSpPr>
        <p:spPr>
          <a:xfrm>
            <a:off x="1657643" y="1457326"/>
            <a:ext cx="1988185" cy="208279"/>
          </a:xfrm>
          <a:prstGeom prst="rect">
            <a:avLst/>
          </a:prstGeom>
        </p:spPr>
        <p:txBody>
          <a:bodyPr vert="horz" wrap="square" lIns="0" tIns="12700" rIns="0" bIns="0" rtlCol="0">
            <a:spAutoFit/>
          </a:bodyPr>
          <a:lstStyle/>
          <a:p>
            <a:pPr marL="12700">
              <a:lnSpc>
                <a:spcPct val="100000"/>
              </a:lnSpc>
              <a:spcBef>
                <a:spcPts val="100"/>
              </a:spcBef>
            </a:pPr>
            <a:r>
              <a:rPr sz="1200" dirty="0">
                <a:latin typeface="Calibri"/>
                <a:cs typeface="Calibri"/>
              </a:rPr>
              <a:t>QR</a:t>
            </a:r>
            <a:r>
              <a:rPr sz="800" spc="-15" dirty="0">
                <a:latin typeface="游ゴシック"/>
                <a:cs typeface="游ゴシック"/>
              </a:rPr>
              <a:t>コードから商品ページをご覧頂けます</a:t>
            </a:r>
            <a:endParaRPr sz="800">
              <a:latin typeface="游ゴシック"/>
              <a:cs typeface="游ゴシック"/>
            </a:endParaRPr>
          </a:p>
        </p:txBody>
      </p:sp>
      <p:grpSp>
        <p:nvGrpSpPr>
          <p:cNvPr id="8" name="object 8"/>
          <p:cNvGrpSpPr/>
          <p:nvPr/>
        </p:nvGrpSpPr>
        <p:grpSpPr>
          <a:xfrm>
            <a:off x="3550175" y="1385519"/>
            <a:ext cx="1022350" cy="1012190"/>
            <a:chOff x="3550175" y="1385519"/>
            <a:chExt cx="1022350" cy="1012190"/>
          </a:xfrm>
        </p:grpSpPr>
        <p:pic>
          <p:nvPicPr>
            <p:cNvPr id="9" name="object 9"/>
            <p:cNvPicPr/>
            <p:nvPr/>
          </p:nvPicPr>
          <p:blipFill>
            <a:blip r:embed="rId3" cstate="print"/>
            <a:stretch>
              <a:fillRect/>
            </a:stretch>
          </p:blipFill>
          <p:spPr>
            <a:xfrm>
              <a:off x="3550175" y="1385519"/>
              <a:ext cx="1022093" cy="1011985"/>
            </a:xfrm>
            <a:prstGeom prst="rect">
              <a:avLst/>
            </a:prstGeom>
          </p:spPr>
        </p:pic>
        <p:pic>
          <p:nvPicPr>
            <p:cNvPr id="10" name="object 10"/>
            <p:cNvPicPr/>
            <p:nvPr/>
          </p:nvPicPr>
          <p:blipFill>
            <a:blip r:embed="rId4" cstate="print"/>
            <a:stretch>
              <a:fillRect/>
            </a:stretch>
          </p:blipFill>
          <p:spPr>
            <a:xfrm>
              <a:off x="3747685" y="1567548"/>
              <a:ext cx="644460" cy="622688"/>
            </a:xfrm>
            <a:prstGeom prst="rect">
              <a:avLst/>
            </a:prstGeom>
          </p:spPr>
        </p:pic>
      </p:grpSp>
      <p:pic>
        <p:nvPicPr>
          <p:cNvPr id="11" name="object 11"/>
          <p:cNvPicPr/>
          <p:nvPr/>
        </p:nvPicPr>
        <p:blipFill>
          <a:blip r:embed="rId5" cstate="print"/>
          <a:stretch>
            <a:fillRect/>
          </a:stretch>
        </p:blipFill>
        <p:spPr>
          <a:xfrm>
            <a:off x="767002" y="4332033"/>
            <a:ext cx="1447691" cy="1394824"/>
          </a:xfrm>
          <a:prstGeom prst="rect">
            <a:avLst/>
          </a:prstGeom>
        </p:spPr>
      </p:pic>
      <p:pic>
        <p:nvPicPr>
          <p:cNvPr id="12" name="object 12"/>
          <p:cNvPicPr/>
          <p:nvPr/>
        </p:nvPicPr>
        <p:blipFill>
          <a:blip r:embed="rId6" cstate="print"/>
          <a:stretch>
            <a:fillRect/>
          </a:stretch>
        </p:blipFill>
        <p:spPr>
          <a:xfrm>
            <a:off x="2733236" y="4332033"/>
            <a:ext cx="1446338" cy="1394824"/>
          </a:xfrm>
          <a:prstGeom prst="rect">
            <a:avLst/>
          </a:prstGeom>
        </p:spPr>
      </p:pic>
      <p:pic>
        <p:nvPicPr>
          <p:cNvPr id="13" name="object 13"/>
          <p:cNvPicPr/>
          <p:nvPr/>
        </p:nvPicPr>
        <p:blipFill>
          <a:blip r:embed="rId7" cstate="print"/>
          <a:stretch>
            <a:fillRect/>
          </a:stretch>
        </p:blipFill>
        <p:spPr>
          <a:xfrm>
            <a:off x="802263" y="5780218"/>
            <a:ext cx="1457223" cy="1404349"/>
          </a:xfrm>
          <a:prstGeom prst="rect">
            <a:avLst/>
          </a:prstGeom>
        </p:spPr>
      </p:pic>
      <p:pic>
        <p:nvPicPr>
          <p:cNvPr id="14" name="object 14"/>
          <p:cNvPicPr/>
          <p:nvPr/>
        </p:nvPicPr>
        <p:blipFill>
          <a:blip r:embed="rId8" cstate="print"/>
          <a:stretch>
            <a:fillRect/>
          </a:stretch>
        </p:blipFill>
        <p:spPr>
          <a:xfrm>
            <a:off x="2741276" y="5771819"/>
            <a:ext cx="1447897" cy="139656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498098" y="2123950"/>
            <a:ext cx="2520315" cy="442595"/>
          </a:xfrm>
          <a:prstGeom prst="rect">
            <a:avLst/>
          </a:prstGeom>
        </p:spPr>
        <p:txBody>
          <a:bodyPr vert="horz" wrap="square" lIns="0" tIns="28575" rIns="0" bIns="0" rtlCol="0">
            <a:spAutoFit/>
          </a:bodyPr>
          <a:lstStyle/>
          <a:p>
            <a:pPr marL="12700" marR="5080">
              <a:lnSpc>
                <a:spcPts val="1600"/>
              </a:lnSpc>
              <a:spcBef>
                <a:spcPts val="225"/>
              </a:spcBef>
            </a:pPr>
            <a:r>
              <a:rPr sz="1400" spc="-10" dirty="0">
                <a:solidFill>
                  <a:srgbClr val="6F3A04"/>
                </a:solidFill>
                <a:latin typeface="游ゴシック"/>
                <a:cs typeface="游ゴシック"/>
              </a:rPr>
              <a:t>グラスワークスのロゴが入った高級感のある文字盤です。</a:t>
            </a:r>
            <a:endParaRPr sz="1400">
              <a:latin typeface="游ゴシック"/>
              <a:cs typeface="游ゴシック"/>
            </a:endParaRPr>
          </a:p>
        </p:txBody>
      </p:sp>
      <p:grpSp>
        <p:nvGrpSpPr>
          <p:cNvPr id="3" name="object 3"/>
          <p:cNvGrpSpPr/>
          <p:nvPr/>
        </p:nvGrpSpPr>
        <p:grpSpPr>
          <a:xfrm>
            <a:off x="413262" y="1652016"/>
            <a:ext cx="9863455" cy="5529580"/>
            <a:chOff x="413262" y="1652016"/>
            <a:chExt cx="9863455" cy="5529580"/>
          </a:xfrm>
        </p:grpSpPr>
        <p:pic>
          <p:nvPicPr>
            <p:cNvPr id="4" name="object 4"/>
            <p:cNvPicPr/>
            <p:nvPr/>
          </p:nvPicPr>
          <p:blipFill>
            <a:blip r:embed="rId2" cstate="print"/>
            <a:stretch>
              <a:fillRect/>
            </a:stretch>
          </p:blipFill>
          <p:spPr>
            <a:xfrm>
              <a:off x="696053" y="3165475"/>
              <a:ext cx="2069795" cy="2063707"/>
            </a:xfrm>
            <a:prstGeom prst="rect">
              <a:avLst/>
            </a:prstGeom>
          </p:spPr>
        </p:pic>
        <p:pic>
          <p:nvPicPr>
            <p:cNvPr id="5" name="object 5"/>
            <p:cNvPicPr/>
            <p:nvPr/>
          </p:nvPicPr>
          <p:blipFill>
            <a:blip r:embed="rId3" cstate="print"/>
            <a:stretch>
              <a:fillRect/>
            </a:stretch>
          </p:blipFill>
          <p:spPr>
            <a:xfrm>
              <a:off x="3171486" y="3165475"/>
              <a:ext cx="2075091" cy="2063707"/>
            </a:xfrm>
            <a:prstGeom prst="rect">
              <a:avLst/>
            </a:prstGeom>
          </p:spPr>
        </p:pic>
        <p:pic>
          <p:nvPicPr>
            <p:cNvPr id="6" name="object 6"/>
            <p:cNvPicPr/>
            <p:nvPr/>
          </p:nvPicPr>
          <p:blipFill>
            <a:blip r:embed="rId4" cstate="print"/>
            <a:stretch>
              <a:fillRect/>
            </a:stretch>
          </p:blipFill>
          <p:spPr>
            <a:xfrm>
              <a:off x="5486188" y="1901825"/>
              <a:ext cx="1871256" cy="1865833"/>
            </a:xfrm>
            <a:prstGeom prst="rect">
              <a:avLst/>
            </a:prstGeom>
          </p:spPr>
        </p:pic>
        <p:pic>
          <p:nvPicPr>
            <p:cNvPr id="7" name="object 7"/>
            <p:cNvPicPr/>
            <p:nvPr/>
          </p:nvPicPr>
          <p:blipFill>
            <a:blip r:embed="rId5" cstate="print"/>
            <a:stretch>
              <a:fillRect/>
            </a:stretch>
          </p:blipFill>
          <p:spPr>
            <a:xfrm>
              <a:off x="6655566" y="3561931"/>
              <a:ext cx="3620553" cy="3619621"/>
            </a:xfrm>
            <a:prstGeom prst="rect">
              <a:avLst/>
            </a:prstGeom>
          </p:spPr>
        </p:pic>
        <p:pic>
          <p:nvPicPr>
            <p:cNvPr id="8" name="object 8"/>
            <p:cNvPicPr/>
            <p:nvPr/>
          </p:nvPicPr>
          <p:blipFill>
            <a:blip r:embed="rId6" cstate="print"/>
            <a:stretch>
              <a:fillRect/>
            </a:stretch>
          </p:blipFill>
          <p:spPr>
            <a:xfrm>
              <a:off x="413262" y="5543855"/>
              <a:ext cx="1603895" cy="1606562"/>
            </a:xfrm>
            <a:prstGeom prst="rect">
              <a:avLst/>
            </a:prstGeom>
          </p:spPr>
        </p:pic>
        <p:pic>
          <p:nvPicPr>
            <p:cNvPr id="9" name="object 9"/>
            <p:cNvPicPr/>
            <p:nvPr/>
          </p:nvPicPr>
          <p:blipFill>
            <a:blip r:embed="rId7" cstate="print"/>
            <a:stretch>
              <a:fillRect/>
            </a:stretch>
          </p:blipFill>
          <p:spPr>
            <a:xfrm>
              <a:off x="2168910" y="5543855"/>
              <a:ext cx="1603902" cy="1606562"/>
            </a:xfrm>
            <a:prstGeom prst="rect">
              <a:avLst/>
            </a:prstGeom>
          </p:spPr>
        </p:pic>
        <p:pic>
          <p:nvPicPr>
            <p:cNvPr id="10" name="object 10"/>
            <p:cNvPicPr/>
            <p:nvPr/>
          </p:nvPicPr>
          <p:blipFill>
            <a:blip r:embed="rId8" cstate="print"/>
            <a:stretch>
              <a:fillRect/>
            </a:stretch>
          </p:blipFill>
          <p:spPr>
            <a:xfrm>
              <a:off x="3924559" y="5543855"/>
              <a:ext cx="1608810" cy="1606562"/>
            </a:xfrm>
            <a:prstGeom prst="rect">
              <a:avLst/>
            </a:prstGeom>
          </p:spPr>
        </p:pic>
        <p:pic>
          <p:nvPicPr>
            <p:cNvPr id="11" name="object 11"/>
            <p:cNvPicPr/>
            <p:nvPr/>
          </p:nvPicPr>
          <p:blipFill>
            <a:blip r:embed="rId9" cstate="print"/>
            <a:stretch>
              <a:fillRect/>
            </a:stretch>
          </p:blipFill>
          <p:spPr>
            <a:xfrm>
              <a:off x="906230" y="1652016"/>
              <a:ext cx="1336543" cy="1359864"/>
            </a:xfrm>
            <a:prstGeom prst="rect">
              <a:avLst/>
            </a:prstGeom>
          </p:spPr>
        </p:pic>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90</Words>
  <Application>Microsoft Office PowerPoint</Application>
  <PresentationFormat>ユーザー設定</PresentationFormat>
  <Paragraphs>47</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メイリオ</vt:lpstr>
      <vt:lpstr>游ゴシック</vt:lpstr>
      <vt:lpstr>Calibri</vt:lpstr>
      <vt:lpstr>Times New Roman</vt:lpstr>
      <vt:lpstr>Office Theme</vt:lpstr>
      <vt:lpstr>提案書（ 商品情報 ）</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M S</dc:creator>
  <cp:lastModifiedBy>0 kikaku</cp:lastModifiedBy>
  <cp:revision>1</cp:revision>
  <dcterms:created xsi:type="dcterms:W3CDTF">2024-07-12T06:04:30Z</dcterms:created>
  <dcterms:modified xsi:type="dcterms:W3CDTF">2024-07-12T06:04:55Z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2024-07-12T00:00:00Z</vt:filetime>
  </property>
  <property fmtid="{D5CDD505-2E9C-101B-9397-08002B2CF9AE}" pid="3" name="Creator">
    <vt:lpwstr>Excel 用 Acrobat PDFMaker 24</vt:lpwstr>
  </property>
  <property fmtid="{D5CDD505-2E9C-101B-9397-08002B2CF9AE}" pid="4" name="LastSaved">
    <vt:filetime>2024-07-12T00:00:00Z</vt:filetime>
  </property>
  <property fmtid="{D5CDD505-2E9C-101B-9397-08002B2CF9AE}" pid="5" name="Producer">
    <vt:lpwstr>Adobe PDF Library 24.2.159</vt:lpwstr>
  </property>
</Properties>
</file>