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909300" cy="7715250"/>
  <p:notesSz cx="10909300" cy="77152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1608"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18673" y="2391727"/>
            <a:ext cx="9278303" cy="1620202"/>
          </a:xfrm>
          <a:prstGeom prst="rect">
            <a:avLst/>
          </a:prstGeom>
        </p:spPr>
        <p:txBody>
          <a:bodyPr wrap="square" lIns="0" tIns="0" rIns="0" bIns="0">
            <a:spAutoFit/>
          </a:bodyPr>
          <a:lstStyle>
            <a:lvl1pPr>
              <a:defRPr sz="2600" b="1" i="0">
                <a:solidFill>
                  <a:schemeClr val="tx1"/>
                </a:solidFill>
                <a:latin typeface="メイリオ"/>
                <a:cs typeface="メイリオ"/>
              </a:defRPr>
            </a:lvl1pPr>
          </a:lstStyle>
          <a:p>
            <a:endParaRPr/>
          </a:p>
        </p:txBody>
      </p:sp>
      <p:sp>
        <p:nvSpPr>
          <p:cNvPr id="3" name="Holder 3"/>
          <p:cNvSpPr>
            <a:spLocks noGrp="1"/>
          </p:cNvSpPr>
          <p:nvPr>
            <p:ph type="subTitle" idx="4"/>
          </p:nvPr>
        </p:nvSpPr>
        <p:spPr>
          <a:xfrm>
            <a:off x="1637347" y="4320540"/>
            <a:ext cx="7640955" cy="19288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87100" y="758901"/>
            <a:ext cx="7500620" cy="46990"/>
          </a:xfrm>
          <a:custGeom>
            <a:avLst/>
            <a:gdLst/>
            <a:ahLst/>
            <a:cxnLst/>
            <a:rect l="l" t="t" r="r" b="b"/>
            <a:pathLst>
              <a:path w="7500620" h="46990">
                <a:moveTo>
                  <a:pt x="0" y="46634"/>
                </a:moveTo>
                <a:lnTo>
                  <a:pt x="7500264" y="46634"/>
                </a:lnTo>
                <a:lnTo>
                  <a:pt x="7500264" y="0"/>
                </a:lnTo>
                <a:lnTo>
                  <a:pt x="0" y="0"/>
                </a:lnTo>
                <a:lnTo>
                  <a:pt x="0" y="46634"/>
                </a:lnTo>
                <a:close/>
              </a:path>
            </a:pathLst>
          </a:custGeom>
          <a:solidFill>
            <a:srgbClr val="5B9BD4"/>
          </a:solidFill>
        </p:spPr>
        <p:txBody>
          <a:bodyPr wrap="square" lIns="0" tIns="0" rIns="0" bIns="0" rtlCol="0"/>
          <a:lstStyle/>
          <a:p>
            <a:endParaRPr/>
          </a:p>
        </p:txBody>
      </p:sp>
      <p:sp>
        <p:nvSpPr>
          <p:cNvPr id="17" name="bg object 17"/>
          <p:cNvSpPr/>
          <p:nvPr/>
        </p:nvSpPr>
        <p:spPr>
          <a:xfrm>
            <a:off x="387100" y="805535"/>
            <a:ext cx="7500620" cy="676910"/>
          </a:xfrm>
          <a:custGeom>
            <a:avLst/>
            <a:gdLst/>
            <a:ahLst/>
            <a:cxnLst/>
            <a:rect l="l" t="t" r="r" b="b"/>
            <a:pathLst>
              <a:path w="7500620" h="676910">
                <a:moveTo>
                  <a:pt x="7500264" y="0"/>
                </a:moveTo>
                <a:lnTo>
                  <a:pt x="0" y="0"/>
                </a:lnTo>
                <a:lnTo>
                  <a:pt x="0" y="676478"/>
                </a:lnTo>
                <a:lnTo>
                  <a:pt x="7500264" y="676478"/>
                </a:lnTo>
                <a:lnTo>
                  <a:pt x="7500264" y="0"/>
                </a:lnTo>
                <a:close/>
              </a:path>
            </a:pathLst>
          </a:custGeom>
          <a:solidFill>
            <a:srgbClr val="DDEBF7"/>
          </a:solidFill>
        </p:spPr>
        <p:txBody>
          <a:bodyPr wrap="square" lIns="0" tIns="0" rIns="0" bIns="0" rtlCol="0"/>
          <a:lstStyle/>
          <a:p>
            <a:endParaRPr/>
          </a:p>
        </p:txBody>
      </p:sp>
      <p:sp>
        <p:nvSpPr>
          <p:cNvPr id="18" name="bg object 18"/>
          <p:cNvSpPr/>
          <p:nvPr/>
        </p:nvSpPr>
        <p:spPr>
          <a:xfrm>
            <a:off x="387100" y="7274775"/>
            <a:ext cx="10132060" cy="48260"/>
          </a:xfrm>
          <a:custGeom>
            <a:avLst/>
            <a:gdLst/>
            <a:ahLst/>
            <a:cxnLst/>
            <a:rect l="l" t="t" r="r" b="b"/>
            <a:pathLst>
              <a:path w="10132060" h="48259">
                <a:moveTo>
                  <a:pt x="10131488" y="0"/>
                </a:moveTo>
                <a:lnTo>
                  <a:pt x="0" y="0"/>
                </a:lnTo>
                <a:lnTo>
                  <a:pt x="0" y="48196"/>
                </a:lnTo>
                <a:lnTo>
                  <a:pt x="10131488" y="48196"/>
                </a:lnTo>
                <a:lnTo>
                  <a:pt x="10131488" y="0"/>
                </a:lnTo>
                <a:close/>
              </a:path>
            </a:pathLst>
          </a:custGeom>
          <a:solidFill>
            <a:srgbClr val="5B9BD4"/>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600" b="1" i="0">
                <a:solidFill>
                  <a:schemeClr val="tx1"/>
                </a:solidFill>
                <a:latin typeface="メイリオ"/>
                <a:cs typeface="メイリオ"/>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1" i="0">
                <a:solidFill>
                  <a:schemeClr val="tx1"/>
                </a:solidFill>
                <a:latin typeface="メイリオ"/>
                <a:cs typeface="メイリオ"/>
              </a:defRPr>
            </a:lvl1pPr>
          </a:lstStyle>
          <a:p>
            <a:endParaRPr/>
          </a:p>
        </p:txBody>
      </p:sp>
      <p:sp>
        <p:nvSpPr>
          <p:cNvPr id="3" name="Holder 3"/>
          <p:cNvSpPr>
            <a:spLocks noGrp="1"/>
          </p:cNvSpPr>
          <p:nvPr>
            <p:ph sz="half" idx="2"/>
          </p:nvPr>
        </p:nvSpPr>
        <p:spPr>
          <a:xfrm>
            <a:off x="545782" y="1774507"/>
            <a:ext cx="4748308" cy="509206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621559" y="1774507"/>
            <a:ext cx="4748308" cy="509206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600" b="1" i="0">
                <a:solidFill>
                  <a:schemeClr val="tx1"/>
                </a:solidFill>
                <a:latin typeface="メイリオ"/>
                <a:cs typeface="メイリオ"/>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262044" y="234886"/>
            <a:ext cx="10155935" cy="7098601"/>
          </a:xfrm>
          <a:prstGeom prst="rect">
            <a:avLst/>
          </a:prstGeom>
        </p:spPr>
      </p:pic>
      <p:pic>
        <p:nvPicPr>
          <p:cNvPr id="17" name="bg object 17"/>
          <p:cNvPicPr/>
          <p:nvPr/>
        </p:nvPicPr>
        <p:blipFill>
          <a:blip r:embed="rId3" cstate="print"/>
          <a:stretch>
            <a:fillRect/>
          </a:stretch>
        </p:blipFill>
        <p:spPr>
          <a:xfrm>
            <a:off x="317574" y="360337"/>
            <a:ext cx="3010782" cy="907629"/>
          </a:xfrm>
          <a:prstGeom prst="rect">
            <a:avLst/>
          </a:prstGeom>
        </p:spPr>
      </p:pic>
      <p:pic>
        <p:nvPicPr>
          <p:cNvPr id="18" name="bg object 18"/>
          <p:cNvPicPr/>
          <p:nvPr/>
        </p:nvPicPr>
        <p:blipFill>
          <a:blip r:embed="rId4" cstate="print"/>
          <a:stretch>
            <a:fillRect/>
          </a:stretch>
        </p:blipFill>
        <p:spPr>
          <a:xfrm>
            <a:off x="6712373" y="410812"/>
            <a:ext cx="3571671" cy="2689054"/>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249858" y="220565"/>
            <a:ext cx="3770629" cy="421640"/>
          </a:xfrm>
          <a:prstGeom prst="rect">
            <a:avLst/>
          </a:prstGeom>
        </p:spPr>
        <p:txBody>
          <a:bodyPr wrap="square" lIns="0" tIns="0" rIns="0" bIns="0">
            <a:spAutoFit/>
          </a:bodyPr>
          <a:lstStyle>
            <a:lvl1pPr>
              <a:defRPr sz="2600" b="1" i="0">
                <a:solidFill>
                  <a:schemeClr val="tx1"/>
                </a:solidFill>
                <a:latin typeface="メイリオ"/>
                <a:cs typeface="メイリオ"/>
              </a:defRPr>
            </a:lvl1pPr>
          </a:lstStyle>
          <a:p>
            <a:endParaRPr/>
          </a:p>
        </p:txBody>
      </p:sp>
      <p:sp>
        <p:nvSpPr>
          <p:cNvPr id="3" name="Holder 3"/>
          <p:cNvSpPr>
            <a:spLocks noGrp="1"/>
          </p:cNvSpPr>
          <p:nvPr>
            <p:ph type="body" idx="1"/>
          </p:nvPr>
        </p:nvSpPr>
        <p:spPr>
          <a:xfrm>
            <a:off x="545782" y="1774507"/>
            <a:ext cx="9824085" cy="509206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711321" y="7175182"/>
            <a:ext cx="3493008" cy="38576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45782" y="7175182"/>
            <a:ext cx="2510599" cy="38576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7/12/2024</a:t>
            </a:fld>
            <a:endParaRPr lang="en-US"/>
          </a:p>
        </p:txBody>
      </p:sp>
      <p:sp>
        <p:nvSpPr>
          <p:cNvPr id="6" name="Holder 6"/>
          <p:cNvSpPr>
            <a:spLocks noGrp="1"/>
          </p:cNvSpPr>
          <p:nvPr>
            <p:ph type="sldNum" sz="quarter" idx="7"/>
          </p:nvPr>
        </p:nvSpPr>
        <p:spPr>
          <a:xfrm>
            <a:off x="7859268" y="7175182"/>
            <a:ext cx="2510599" cy="38576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png"/><Relationship Id="rId7" Type="http://schemas.openxmlformats.org/officeDocument/2006/relationships/image" Target="../media/image9.jpg"/><Relationship Id="rId2" Type="http://schemas.openxmlformats.org/officeDocument/2006/relationships/image" Target="../media/image4.jp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17.jpg"/><Relationship Id="rId3" Type="http://schemas.openxmlformats.org/officeDocument/2006/relationships/image" Target="../media/image12.jpg"/><Relationship Id="rId7" Type="http://schemas.openxmlformats.org/officeDocument/2006/relationships/image" Target="../media/image16.jpg"/><Relationship Id="rId2" Type="http://schemas.openxmlformats.org/officeDocument/2006/relationships/image" Target="../media/image11.jpg"/><Relationship Id="rId1" Type="http://schemas.openxmlformats.org/officeDocument/2006/relationships/slideLayout" Target="../slideLayouts/slideLayout5.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 Id="rId9"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tabLst>
                <a:tab pos="1719580" algn="l"/>
                <a:tab pos="3427095" algn="l"/>
              </a:tabLst>
            </a:pPr>
            <a:r>
              <a:rPr spc="520" dirty="0"/>
              <a:t>提案書</a:t>
            </a:r>
            <a:r>
              <a:rPr spc="-50" dirty="0"/>
              <a:t>（</a:t>
            </a:r>
            <a:r>
              <a:rPr dirty="0"/>
              <a:t>	</a:t>
            </a:r>
            <a:r>
              <a:rPr spc="520" dirty="0"/>
              <a:t>商品情</a:t>
            </a:r>
            <a:r>
              <a:rPr spc="-50" dirty="0"/>
              <a:t>報</a:t>
            </a:r>
            <a:r>
              <a:rPr dirty="0"/>
              <a:t>	</a:t>
            </a:r>
            <a:r>
              <a:rPr spc="-50" dirty="0"/>
              <a:t>）</a:t>
            </a:r>
          </a:p>
        </p:txBody>
      </p:sp>
      <p:sp>
        <p:nvSpPr>
          <p:cNvPr id="3" name="object 3"/>
          <p:cNvSpPr txBox="1"/>
          <p:nvPr/>
        </p:nvSpPr>
        <p:spPr>
          <a:xfrm>
            <a:off x="8030164" y="191553"/>
            <a:ext cx="2480945" cy="1290955"/>
          </a:xfrm>
          <a:prstGeom prst="rect">
            <a:avLst/>
          </a:prstGeom>
          <a:ln w="12700">
            <a:solidFill>
              <a:srgbClr val="9BC2E6"/>
            </a:solidFill>
          </a:ln>
        </p:spPr>
        <p:txBody>
          <a:bodyPr vert="horz" wrap="square" lIns="0" tIns="90170" rIns="0" bIns="0" rtlCol="0">
            <a:spAutoFit/>
          </a:bodyPr>
          <a:lstStyle/>
          <a:p>
            <a:pPr>
              <a:lnSpc>
                <a:spcPct val="100000"/>
              </a:lnSpc>
              <a:spcBef>
                <a:spcPts val="710"/>
              </a:spcBef>
            </a:pPr>
            <a:endParaRPr sz="1400">
              <a:latin typeface="Times New Roman"/>
              <a:cs typeface="Times New Roman"/>
            </a:endParaRPr>
          </a:p>
          <a:p>
            <a:pPr marL="20320" algn="ctr">
              <a:lnSpc>
                <a:spcPct val="100000"/>
              </a:lnSpc>
            </a:pPr>
            <a:r>
              <a:rPr sz="1400" spc="-20" dirty="0">
                <a:latin typeface="メイリオ"/>
                <a:cs typeface="メイリオ"/>
              </a:rPr>
              <a:t>（会社名</a:t>
            </a:r>
            <a:r>
              <a:rPr sz="1400" spc="-50" dirty="0">
                <a:latin typeface="メイリオ"/>
                <a:cs typeface="メイリオ"/>
              </a:rPr>
              <a:t>）</a:t>
            </a:r>
            <a:endParaRPr sz="1400">
              <a:latin typeface="メイリオ"/>
              <a:cs typeface="メイリオ"/>
            </a:endParaRPr>
          </a:p>
          <a:p>
            <a:pPr marL="20320" algn="ctr">
              <a:lnSpc>
                <a:spcPct val="100000"/>
              </a:lnSpc>
              <a:spcBef>
                <a:spcPts val="965"/>
              </a:spcBef>
            </a:pPr>
            <a:r>
              <a:rPr sz="1400" b="1" spc="-20" dirty="0">
                <a:latin typeface="メイリオ"/>
                <a:cs typeface="メイリオ"/>
              </a:rPr>
              <a:t>TEL：（電話番号</a:t>
            </a:r>
            <a:r>
              <a:rPr sz="1400" b="1" spc="-50" dirty="0">
                <a:latin typeface="メイリオ"/>
                <a:cs typeface="メイリオ"/>
              </a:rPr>
              <a:t>）</a:t>
            </a:r>
            <a:endParaRPr sz="1400">
              <a:latin typeface="メイリオ"/>
              <a:cs typeface="メイリオ"/>
            </a:endParaRPr>
          </a:p>
        </p:txBody>
      </p:sp>
      <p:graphicFrame>
        <p:nvGraphicFramePr>
          <p:cNvPr id="4" name="object 4"/>
          <p:cNvGraphicFramePr>
            <a:graphicFrameLocks noGrp="1"/>
          </p:cNvGraphicFramePr>
          <p:nvPr>
            <p:extLst>
              <p:ext uri="{D42A27DB-BD31-4B8C-83A1-F6EECF244321}">
                <p14:modId xmlns:p14="http://schemas.microsoft.com/office/powerpoint/2010/main" val="439805139"/>
              </p:ext>
            </p:extLst>
          </p:nvPr>
        </p:nvGraphicFramePr>
        <p:xfrm>
          <a:off x="507748" y="782218"/>
          <a:ext cx="6871334" cy="699770"/>
        </p:xfrm>
        <a:graphic>
          <a:graphicData uri="http://schemas.openxmlformats.org/drawingml/2006/table">
            <a:tbl>
              <a:tblPr firstRow="1" bandRow="1">
                <a:tableStyleId>{2D5ABB26-0587-4C30-8999-92F81FD0307C}</a:tableStyleId>
              </a:tblPr>
              <a:tblGrid>
                <a:gridCol w="3000375">
                  <a:extLst>
                    <a:ext uri="{9D8B030D-6E8A-4147-A177-3AD203B41FA5}">
                      <a16:colId xmlns:a16="http://schemas.microsoft.com/office/drawing/2014/main" val="20000"/>
                    </a:ext>
                  </a:extLst>
                </a:gridCol>
                <a:gridCol w="3870959">
                  <a:extLst>
                    <a:ext uri="{9D8B030D-6E8A-4147-A177-3AD203B41FA5}">
                      <a16:colId xmlns:a16="http://schemas.microsoft.com/office/drawing/2014/main" val="20001"/>
                    </a:ext>
                  </a:extLst>
                </a:gridCol>
              </a:tblGrid>
              <a:tr h="699770">
                <a:tc>
                  <a:txBody>
                    <a:bodyPr/>
                    <a:lstStyle/>
                    <a:p>
                      <a:pPr marL="31750">
                        <a:lnSpc>
                          <a:spcPct val="100000"/>
                        </a:lnSpc>
                        <a:spcBef>
                          <a:spcPts val="645"/>
                        </a:spcBef>
                      </a:pPr>
                      <a:r>
                        <a:rPr sz="1400" b="1" spc="-25" dirty="0">
                          <a:latin typeface="メイリオ"/>
                          <a:cs typeface="メイリオ"/>
                        </a:rPr>
                        <a:t>グラスワークスナルミ</a:t>
                      </a:r>
                      <a:endParaRPr sz="1400" dirty="0">
                        <a:latin typeface="メイリオ"/>
                        <a:cs typeface="メイリオ"/>
                      </a:endParaRPr>
                    </a:p>
                    <a:p>
                      <a:pPr marL="31750">
                        <a:lnSpc>
                          <a:spcPct val="100000"/>
                        </a:lnSpc>
                        <a:spcBef>
                          <a:spcPts val="595"/>
                        </a:spcBef>
                      </a:pPr>
                      <a:r>
                        <a:rPr sz="1400" b="1" spc="-25" dirty="0">
                          <a:latin typeface="メイリオ"/>
                          <a:cs typeface="メイリオ"/>
                        </a:rPr>
                        <a:t>ペンドラムクロック【セレナ】</a:t>
                      </a:r>
                      <a:endParaRPr sz="1400" dirty="0">
                        <a:latin typeface="メイリオ"/>
                        <a:cs typeface="メイリオ"/>
                      </a:endParaRPr>
                    </a:p>
                  </a:txBody>
                  <a:tcPr marL="0" marR="0" marT="81915" marB="0">
                    <a:noFill/>
                  </a:tcPr>
                </a:tc>
                <a:tc>
                  <a:txBody>
                    <a:bodyPr/>
                    <a:lstStyle/>
                    <a:p>
                      <a:pPr marL="486409" marR="24130">
                        <a:lnSpc>
                          <a:spcPct val="136900"/>
                        </a:lnSpc>
                        <a:spcBef>
                          <a:spcPts val="409"/>
                        </a:spcBef>
                      </a:pPr>
                      <a:r>
                        <a:rPr sz="1200" b="1" spc="-5" dirty="0">
                          <a:latin typeface="メイリオ"/>
                          <a:cs typeface="メイリオ"/>
                        </a:rPr>
                        <a:t>オプティカルガラスの澄んだ透明感が上品に輝く洗練されたデザインです。</a:t>
                      </a:r>
                      <a:endParaRPr sz="1200" dirty="0">
                        <a:latin typeface="メイリオ"/>
                        <a:cs typeface="メイリオ"/>
                      </a:endParaRPr>
                    </a:p>
                  </a:txBody>
                  <a:tcPr marL="0" marR="0" marT="52069" marB="0">
                    <a:noFill/>
                  </a:tcPr>
                </a:tc>
                <a:extLst>
                  <a:ext uri="{0D108BD9-81ED-4DB2-BD59-A6C34878D82A}">
                    <a16:rowId xmlns:a16="http://schemas.microsoft.com/office/drawing/2014/main" val="10000"/>
                  </a:ext>
                </a:extLst>
              </a:tr>
            </a:tbl>
          </a:graphicData>
        </a:graphic>
      </p:graphicFrame>
      <p:graphicFrame>
        <p:nvGraphicFramePr>
          <p:cNvPr id="5" name="object 5"/>
          <p:cNvGraphicFramePr>
            <a:graphicFrameLocks noGrp="1"/>
          </p:cNvGraphicFramePr>
          <p:nvPr/>
        </p:nvGraphicFramePr>
        <p:xfrm>
          <a:off x="4517457" y="1539554"/>
          <a:ext cx="5993765" cy="5750559"/>
        </p:xfrm>
        <a:graphic>
          <a:graphicData uri="http://schemas.openxmlformats.org/drawingml/2006/table">
            <a:tbl>
              <a:tblPr firstRow="1" bandRow="1">
                <a:tableStyleId>{2D5ABB26-0587-4C30-8999-92F81FD0307C}</a:tableStyleId>
              </a:tblPr>
              <a:tblGrid>
                <a:gridCol w="876935">
                  <a:extLst>
                    <a:ext uri="{9D8B030D-6E8A-4147-A177-3AD203B41FA5}">
                      <a16:colId xmlns:a16="http://schemas.microsoft.com/office/drawing/2014/main" val="20000"/>
                    </a:ext>
                  </a:extLst>
                </a:gridCol>
                <a:gridCol w="5116830">
                  <a:extLst>
                    <a:ext uri="{9D8B030D-6E8A-4147-A177-3AD203B41FA5}">
                      <a16:colId xmlns:a16="http://schemas.microsoft.com/office/drawing/2014/main" val="20001"/>
                    </a:ext>
                  </a:extLst>
                </a:gridCol>
              </a:tblGrid>
              <a:tr h="525145">
                <a:tc>
                  <a:txBody>
                    <a:bodyPr/>
                    <a:lstStyle/>
                    <a:p>
                      <a:pPr>
                        <a:lnSpc>
                          <a:spcPct val="100000"/>
                        </a:lnSpc>
                        <a:spcBef>
                          <a:spcPts val="150"/>
                        </a:spcBef>
                      </a:pPr>
                      <a:endParaRPr sz="1000">
                        <a:latin typeface="Times New Roman"/>
                        <a:cs typeface="Times New Roman"/>
                      </a:endParaRPr>
                    </a:p>
                    <a:p>
                      <a:pPr marL="10160" algn="ctr">
                        <a:lnSpc>
                          <a:spcPct val="100000"/>
                        </a:lnSpc>
                      </a:pPr>
                      <a:r>
                        <a:rPr sz="1000" b="1" dirty="0">
                          <a:solidFill>
                            <a:srgbClr val="FFFFFF"/>
                          </a:solidFill>
                          <a:latin typeface="メイリオ"/>
                          <a:cs typeface="メイリオ"/>
                        </a:rPr>
                        <a:t>商品</a:t>
                      </a:r>
                      <a:r>
                        <a:rPr sz="1000" b="1" spc="-25" dirty="0">
                          <a:solidFill>
                            <a:srgbClr val="FFFFFF"/>
                          </a:solidFill>
                          <a:latin typeface="メイリオ"/>
                          <a:cs typeface="メイリオ"/>
                        </a:rPr>
                        <a:t>ID</a:t>
                      </a:r>
                      <a:endParaRPr sz="1000">
                        <a:latin typeface="メイリオ"/>
                        <a:cs typeface="メイリオ"/>
                      </a:endParaRPr>
                    </a:p>
                  </a:txBody>
                  <a:tcPr marL="0" marR="0" marT="1905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54940">
                        <a:lnSpc>
                          <a:spcPct val="100000"/>
                        </a:lnSpc>
                        <a:spcBef>
                          <a:spcPts val="1010"/>
                        </a:spcBef>
                      </a:pPr>
                      <a:r>
                        <a:rPr sz="1400" spc="-10" dirty="0">
                          <a:latin typeface="メイリオ"/>
                          <a:cs typeface="メイリオ"/>
                        </a:rPr>
                        <a:t>22711409</a:t>
                      </a:r>
                      <a:endParaRPr sz="1400">
                        <a:latin typeface="メイリオ"/>
                        <a:cs typeface="メイリオ"/>
                      </a:endParaRPr>
                    </a:p>
                  </a:txBody>
                  <a:tcPr marL="0" marR="0" marT="12827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0"/>
                  </a:ext>
                </a:extLst>
              </a:tr>
              <a:tr h="525145">
                <a:tc>
                  <a:txBody>
                    <a:bodyPr/>
                    <a:lstStyle/>
                    <a:p>
                      <a:pPr>
                        <a:lnSpc>
                          <a:spcPct val="100000"/>
                        </a:lnSpc>
                        <a:spcBef>
                          <a:spcPts val="150"/>
                        </a:spcBef>
                      </a:pPr>
                      <a:endParaRPr sz="1000">
                        <a:latin typeface="Times New Roman"/>
                        <a:cs typeface="Times New Roman"/>
                      </a:endParaRPr>
                    </a:p>
                    <a:p>
                      <a:pPr marL="12065" algn="ctr">
                        <a:lnSpc>
                          <a:spcPct val="100000"/>
                        </a:lnSpc>
                      </a:pPr>
                      <a:r>
                        <a:rPr sz="1000" b="1" spc="-15" dirty="0">
                          <a:solidFill>
                            <a:srgbClr val="FFFFFF"/>
                          </a:solidFill>
                          <a:latin typeface="メイリオ"/>
                          <a:cs typeface="メイリオ"/>
                        </a:rPr>
                        <a:t>販売価格</a:t>
                      </a:r>
                      <a:endParaRPr sz="1000">
                        <a:latin typeface="メイリオ"/>
                        <a:cs typeface="メイリオ"/>
                      </a:endParaRPr>
                    </a:p>
                  </a:txBody>
                  <a:tcPr marL="0" marR="0" marT="1905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marL="152400">
                        <a:lnSpc>
                          <a:spcPct val="100000"/>
                        </a:lnSpc>
                        <a:spcBef>
                          <a:spcPts val="1150"/>
                        </a:spcBef>
                      </a:pPr>
                      <a:r>
                        <a:rPr sz="1200" spc="-10" dirty="0">
                          <a:latin typeface="メイリオ"/>
                          <a:cs typeface="メイリオ"/>
                        </a:rPr>
                        <a:t>22,000</a:t>
                      </a:r>
                      <a:r>
                        <a:rPr sz="1200" spc="-50" dirty="0">
                          <a:latin typeface="メイリオ"/>
                          <a:cs typeface="メイリオ"/>
                        </a:rPr>
                        <a:t>円</a:t>
                      </a:r>
                      <a:endParaRPr sz="1200">
                        <a:latin typeface="メイリオ"/>
                        <a:cs typeface="メイリオ"/>
                      </a:endParaRPr>
                    </a:p>
                  </a:txBody>
                  <a:tcPr marL="0" marR="0" marT="14605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1"/>
                  </a:ext>
                </a:extLst>
              </a:tr>
              <a:tr h="525145">
                <a:tc>
                  <a:txBody>
                    <a:bodyPr/>
                    <a:lstStyle/>
                    <a:p>
                      <a:pPr>
                        <a:lnSpc>
                          <a:spcPct val="100000"/>
                        </a:lnSpc>
                        <a:spcBef>
                          <a:spcPts val="150"/>
                        </a:spcBef>
                      </a:pPr>
                      <a:endParaRPr sz="1000">
                        <a:latin typeface="Times New Roman"/>
                        <a:cs typeface="Times New Roman"/>
                      </a:endParaRPr>
                    </a:p>
                    <a:p>
                      <a:pPr marL="12065" algn="ctr">
                        <a:lnSpc>
                          <a:spcPct val="100000"/>
                        </a:lnSpc>
                      </a:pPr>
                      <a:r>
                        <a:rPr sz="1000" b="1" spc="-10" dirty="0">
                          <a:solidFill>
                            <a:srgbClr val="FFFFFF"/>
                          </a:solidFill>
                          <a:latin typeface="メイリオ"/>
                          <a:cs typeface="メイリオ"/>
                        </a:rPr>
                        <a:t>注文可能数</a:t>
                      </a:r>
                      <a:endParaRPr sz="1000">
                        <a:latin typeface="メイリオ"/>
                        <a:cs typeface="メイリオ"/>
                      </a:endParaRPr>
                    </a:p>
                  </a:txBody>
                  <a:tcPr marL="0" marR="0" marT="1905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30"/>
                        </a:spcBef>
                      </a:pPr>
                      <a:endParaRPr sz="900">
                        <a:latin typeface="Times New Roman"/>
                        <a:cs typeface="Times New Roman"/>
                      </a:endParaRPr>
                    </a:p>
                    <a:p>
                      <a:pPr marL="146050">
                        <a:lnSpc>
                          <a:spcPct val="100000"/>
                        </a:lnSpc>
                      </a:pPr>
                      <a:r>
                        <a:rPr sz="900" dirty="0">
                          <a:latin typeface="メイリオ"/>
                          <a:cs typeface="メイリオ"/>
                        </a:rPr>
                        <a:t>1個</a:t>
                      </a:r>
                      <a:r>
                        <a:rPr sz="900" spc="-50" dirty="0">
                          <a:latin typeface="メイリオ"/>
                          <a:cs typeface="メイリオ"/>
                        </a:rPr>
                        <a:t>～</a:t>
                      </a:r>
                      <a:endParaRPr sz="900">
                        <a:latin typeface="メイリオ"/>
                        <a:cs typeface="メイリオ"/>
                      </a:endParaRPr>
                    </a:p>
                  </a:txBody>
                  <a:tcPr marL="0" marR="0" marT="41910"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2"/>
                  </a:ext>
                </a:extLst>
              </a:tr>
              <a:tr h="506730">
                <a:tc>
                  <a:txBody>
                    <a:bodyPr/>
                    <a:lstStyle/>
                    <a:p>
                      <a:pPr>
                        <a:lnSpc>
                          <a:spcPct val="100000"/>
                        </a:lnSpc>
                        <a:spcBef>
                          <a:spcPts val="75"/>
                        </a:spcBef>
                      </a:pPr>
                      <a:endParaRPr sz="1000">
                        <a:latin typeface="Times New Roman"/>
                        <a:cs typeface="Times New Roman"/>
                      </a:endParaRPr>
                    </a:p>
                    <a:p>
                      <a:pPr marL="12065" algn="ctr">
                        <a:lnSpc>
                          <a:spcPct val="100000"/>
                        </a:lnSpc>
                      </a:pPr>
                      <a:r>
                        <a:rPr sz="1000" b="1" spc="-10" dirty="0">
                          <a:solidFill>
                            <a:srgbClr val="FFFFFF"/>
                          </a:solidFill>
                          <a:latin typeface="メイリオ"/>
                          <a:cs typeface="メイリオ"/>
                        </a:rPr>
                        <a:t>セット内容</a:t>
                      </a:r>
                      <a:endParaRPr sz="1000">
                        <a:latin typeface="メイリオ"/>
                        <a:cs typeface="メイリオ"/>
                      </a:endParaRPr>
                    </a:p>
                  </a:txBody>
                  <a:tcPr marL="0" marR="0" marT="952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254"/>
                        </a:spcBef>
                      </a:pPr>
                      <a:endParaRPr sz="900">
                        <a:latin typeface="Times New Roman"/>
                        <a:cs typeface="Times New Roman"/>
                      </a:endParaRPr>
                    </a:p>
                    <a:p>
                      <a:pPr marL="146050">
                        <a:lnSpc>
                          <a:spcPct val="100000"/>
                        </a:lnSpc>
                      </a:pPr>
                      <a:r>
                        <a:rPr sz="900" spc="-5" dirty="0">
                          <a:latin typeface="メイリオ"/>
                          <a:cs typeface="メイリオ"/>
                        </a:rPr>
                        <a:t>グラスワークスナルミ  ペンドラムクロック【セレナ】×</a:t>
                      </a:r>
                      <a:r>
                        <a:rPr sz="900" spc="-10" dirty="0">
                          <a:latin typeface="メイリオ"/>
                          <a:cs typeface="メイリオ"/>
                        </a:rPr>
                        <a:t>1、ボタン電池</a:t>
                      </a:r>
                      <a:r>
                        <a:rPr sz="900" dirty="0">
                          <a:latin typeface="メイリオ"/>
                          <a:cs typeface="メイリオ"/>
                        </a:rPr>
                        <a:t>1個使用（内蔵</a:t>
                      </a:r>
                      <a:r>
                        <a:rPr sz="900" spc="-50" dirty="0">
                          <a:latin typeface="メイリオ"/>
                          <a:cs typeface="メイリオ"/>
                        </a:rPr>
                        <a:t>）</a:t>
                      </a:r>
                      <a:endParaRPr sz="900">
                        <a:latin typeface="メイリオ"/>
                        <a:cs typeface="メイリオ"/>
                      </a:endParaRPr>
                    </a:p>
                  </a:txBody>
                  <a:tcPr marL="0" marR="0" marT="32384"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3"/>
                  </a:ext>
                </a:extLst>
              </a:tr>
              <a:tr h="450850">
                <a:tc>
                  <a:txBody>
                    <a:bodyPr/>
                    <a:lstStyle/>
                    <a:p>
                      <a:pPr marL="12065" algn="ctr">
                        <a:lnSpc>
                          <a:spcPct val="100000"/>
                        </a:lnSpc>
                        <a:spcBef>
                          <a:spcPts val="1005"/>
                        </a:spcBef>
                      </a:pPr>
                      <a:r>
                        <a:rPr sz="1000" b="1" spc="-50" dirty="0">
                          <a:solidFill>
                            <a:srgbClr val="FFFFFF"/>
                          </a:solidFill>
                          <a:latin typeface="メイリオ"/>
                          <a:cs typeface="メイリオ"/>
                        </a:rPr>
                        <a:t>色</a:t>
                      </a:r>
                      <a:endParaRPr sz="1000">
                        <a:latin typeface="メイリオ"/>
                        <a:cs typeface="メイリオ"/>
                      </a:endParaRPr>
                    </a:p>
                  </a:txBody>
                  <a:tcPr marL="0" marR="0" marT="12763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5"/>
                        </a:spcBef>
                      </a:pPr>
                      <a:endParaRPr sz="900">
                        <a:latin typeface="Times New Roman"/>
                        <a:cs typeface="Times New Roman"/>
                      </a:endParaRPr>
                    </a:p>
                    <a:p>
                      <a:pPr marL="146050">
                        <a:lnSpc>
                          <a:spcPct val="100000"/>
                        </a:lnSpc>
                      </a:pPr>
                      <a:r>
                        <a:rPr sz="900" spc="-15" dirty="0">
                          <a:latin typeface="メイリオ"/>
                          <a:cs typeface="メイリオ"/>
                        </a:rPr>
                        <a:t>画像参照</a:t>
                      </a:r>
                      <a:endParaRPr sz="900">
                        <a:latin typeface="メイリオ"/>
                        <a:cs typeface="メイリオ"/>
                      </a:endParaRPr>
                    </a:p>
                  </a:txBody>
                  <a:tcPr marL="0" marR="0" marT="444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4"/>
                  </a:ext>
                </a:extLst>
              </a:tr>
              <a:tr h="450850">
                <a:tc>
                  <a:txBody>
                    <a:bodyPr/>
                    <a:lstStyle/>
                    <a:p>
                      <a:pPr marL="12065" algn="ctr">
                        <a:lnSpc>
                          <a:spcPct val="100000"/>
                        </a:lnSpc>
                        <a:spcBef>
                          <a:spcPts val="1005"/>
                        </a:spcBef>
                      </a:pPr>
                      <a:r>
                        <a:rPr sz="1000" b="1" spc="-20" dirty="0">
                          <a:solidFill>
                            <a:srgbClr val="FFFFFF"/>
                          </a:solidFill>
                          <a:latin typeface="メイリオ"/>
                          <a:cs typeface="メイリオ"/>
                        </a:rPr>
                        <a:t>サイズ</a:t>
                      </a:r>
                      <a:endParaRPr sz="1000">
                        <a:latin typeface="メイリオ"/>
                        <a:cs typeface="メイリオ"/>
                      </a:endParaRPr>
                    </a:p>
                  </a:txBody>
                  <a:tcPr marL="0" marR="0" marT="12763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5"/>
                        </a:spcBef>
                      </a:pPr>
                      <a:endParaRPr sz="900">
                        <a:latin typeface="Times New Roman"/>
                        <a:cs typeface="Times New Roman"/>
                      </a:endParaRPr>
                    </a:p>
                    <a:p>
                      <a:pPr marL="146050">
                        <a:lnSpc>
                          <a:spcPct val="100000"/>
                        </a:lnSpc>
                      </a:pPr>
                      <a:r>
                        <a:rPr sz="900" spc="-5" dirty="0">
                          <a:latin typeface="メイリオ"/>
                          <a:cs typeface="メイリオ"/>
                        </a:rPr>
                        <a:t>本体：</a:t>
                      </a:r>
                      <a:r>
                        <a:rPr sz="900" spc="-10" dirty="0">
                          <a:latin typeface="メイリオ"/>
                          <a:cs typeface="メイリオ"/>
                        </a:rPr>
                        <a:t>140×62×283mm</a:t>
                      </a:r>
                      <a:r>
                        <a:rPr sz="900" spc="-5" dirty="0">
                          <a:latin typeface="メイリオ"/>
                          <a:cs typeface="メイリオ"/>
                        </a:rPr>
                        <a:t>、化粧箱：</a:t>
                      </a:r>
                      <a:r>
                        <a:rPr sz="900" spc="-10" dirty="0">
                          <a:latin typeface="メイリオ"/>
                          <a:cs typeface="メイリオ"/>
                        </a:rPr>
                        <a:t>185×330×85mm</a:t>
                      </a:r>
                      <a:r>
                        <a:rPr sz="900" spc="-5" dirty="0">
                          <a:latin typeface="メイリオ"/>
                          <a:cs typeface="メイリオ"/>
                        </a:rPr>
                        <a:t>、重量：</a:t>
                      </a:r>
                      <a:r>
                        <a:rPr sz="900" spc="-20" dirty="0">
                          <a:latin typeface="メイリオ"/>
                          <a:cs typeface="メイリオ"/>
                        </a:rPr>
                        <a:t>3kg</a:t>
                      </a:r>
                      <a:endParaRPr sz="900">
                        <a:latin typeface="メイリオ"/>
                        <a:cs typeface="メイリオ"/>
                      </a:endParaRPr>
                    </a:p>
                  </a:txBody>
                  <a:tcPr marL="0" marR="0" marT="444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5"/>
                  </a:ext>
                </a:extLst>
              </a:tr>
              <a:tr h="450850">
                <a:tc>
                  <a:txBody>
                    <a:bodyPr/>
                    <a:lstStyle/>
                    <a:p>
                      <a:pPr marL="12065" algn="ctr">
                        <a:lnSpc>
                          <a:spcPct val="100000"/>
                        </a:lnSpc>
                        <a:spcBef>
                          <a:spcPts val="1005"/>
                        </a:spcBef>
                      </a:pPr>
                      <a:r>
                        <a:rPr sz="1000" b="1" spc="-20" dirty="0">
                          <a:solidFill>
                            <a:srgbClr val="FFFFFF"/>
                          </a:solidFill>
                          <a:latin typeface="メイリオ"/>
                          <a:cs typeface="メイリオ"/>
                        </a:rPr>
                        <a:t>生産国</a:t>
                      </a:r>
                      <a:endParaRPr sz="1000">
                        <a:latin typeface="メイリオ"/>
                        <a:cs typeface="メイリオ"/>
                      </a:endParaRPr>
                    </a:p>
                  </a:txBody>
                  <a:tcPr marL="0" marR="0" marT="12763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5"/>
                        </a:spcBef>
                      </a:pPr>
                      <a:endParaRPr sz="900">
                        <a:latin typeface="Times New Roman"/>
                        <a:cs typeface="Times New Roman"/>
                      </a:endParaRPr>
                    </a:p>
                    <a:p>
                      <a:pPr marL="146050">
                        <a:lnSpc>
                          <a:spcPct val="100000"/>
                        </a:lnSpc>
                      </a:pPr>
                      <a:r>
                        <a:rPr sz="900" spc="-20" dirty="0">
                          <a:latin typeface="メイリオ"/>
                          <a:cs typeface="メイリオ"/>
                        </a:rPr>
                        <a:t>中国産</a:t>
                      </a:r>
                      <a:endParaRPr sz="900">
                        <a:latin typeface="メイリオ"/>
                        <a:cs typeface="メイリオ"/>
                      </a:endParaRPr>
                    </a:p>
                  </a:txBody>
                  <a:tcPr marL="0" marR="0" marT="444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6"/>
                  </a:ext>
                </a:extLst>
              </a:tr>
              <a:tr h="450850">
                <a:tc>
                  <a:txBody>
                    <a:bodyPr/>
                    <a:lstStyle/>
                    <a:p>
                      <a:pPr marL="12065" algn="ctr">
                        <a:lnSpc>
                          <a:spcPct val="100000"/>
                        </a:lnSpc>
                        <a:spcBef>
                          <a:spcPts val="1005"/>
                        </a:spcBef>
                      </a:pPr>
                      <a:r>
                        <a:rPr sz="1000" b="1" spc="-25" dirty="0">
                          <a:solidFill>
                            <a:srgbClr val="FFFFFF"/>
                          </a:solidFill>
                          <a:latin typeface="メイリオ"/>
                          <a:cs typeface="メイリオ"/>
                        </a:rPr>
                        <a:t>材質</a:t>
                      </a:r>
                      <a:endParaRPr sz="1000">
                        <a:latin typeface="メイリオ"/>
                        <a:cs typeface="メイリオ"/>
                      </a:endParaRPr>
                    </a:p>
                  </a:txBody>
                  <a:tcPr marL="0" marR="0" marT="12763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5"/>
                        </a:spcBef>
                      </a:pPr>
                      <a:endParaRPr sz="900">
                        <a:latin typeface="Times New Roman"/>
                        <a:cs typeface="Times New Roman"/>
                      </a:endParaRPr>
                    </a:p>
                    <a:p>
                      <a:pPr marL="146050">
                        <a:lnSpc>
                          <a:spcPct val="100000"/>
                        </a:lnSpc>
                      </a:pPr>
                      <a:r>
                        <a:rPr sz="900" spc="-10" dirty="0">
                          <a:latin typeface="メイリオ"/>
                          <a:cs typeface="メイリオ"/>
                        </a:rPr>
                        <a:t>光学ガラス</a:t>
                      </a:r>
                      <a:endParaRPr sz="900">
                        <a:latin typeface="メイリオ"/>
                        <a:cs typeface="メイリオ"/>
                      </a:endParaRPr>
                    </a:p>
                  </a:txBody>
                  <a:tcPr marL="0" marR="0" marT="444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7"/>
                  </a:ext>
                </a:extLst>
              </a:tr>
              <a:tr h="450850">
                <a:tc>
                  <a:txBody>
                    <a:bodyPr/>
                    <a:lstStyle/>
                    <a:p>
                      <a:pPr marL="12065" algn="ctr">
                        <a:lnSpc>
                          <a:spcPct val="100000"/>
                        </a:lnSpc>
                        <a:spcBef>
                          <a:spcPts val="1005"/>
                        </a:spcBef>
                      </a:pPr>
                      <a:r>
                        <a:rPr sz="1000" b="1" spc="-10" dirty="0">
                          <a:solidFill>
                            <a:srgbClr val="FFFFFF"/>
                          </a:solidFill>
                          <a:latin typeface="メイリオ"/>
                          <a:cs typeface="メイリオ"/>
                        </a:rPr>
                        <a:t>パッケージ</a:t>
                      </a:r>
                      <a:endParaRPr sz="1000">
                        <a:latin typeface="メイリオ"/>
                        <a:cs typeface="メイリオ"/>
                      </a:endParaRPr>
                    </a:p>
                  </a:txBody>
                  <a:tcPr marL="0" marR="0" marT="12763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5"/>
                        </a:spcBef>
                      </a:pPr>
                      <a:endParaRPr sz="900">
                        <a:latin typeface="Times New Roman"/>
                        <a:cs typeface="Times New Roman"/>
                      </a:endParaRPr>
                    </a:p>
                    <a:p>
                      <a:pPr marL="146050">
                        <a:lnSpc>
                          <a:spcPct val="100000"/>
                        </a:lnSpc>
                      </a:pPr>
                      <a:r>
                        <a:rPr sz="900" spc="-15" dirty="0">
                          <a:latin typeface="メイリオ"/>
                          <a:cs typeface="メイリオ"/>
                        </a:rPr>
                        <a:t>化粧箱入</a:t>
                      </a:r>
                      <a:endParaRPr sz="900">
                        <a:latin typeface="メイリオ"/>
                        <a:cs typeface="メイリオ"/>
                      </a:endParaRPr>
                    </a:p>
                  </a:txBody>
                  <a:tcPr marL="0" marR="0" marT="444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08"/>
                  </a:ext>
                </a:extLst>
              </a:tr>
              <a:tr h="713740">
                <a:tc>
                  <a:txBody>
                    <a:bodyPr/>
                    <a:lstStyle/>
                    <a:p>
                      <a:pPr>
                        <a:lnSpc>
                          <a:spcPct val="100000"/>
                        </a:lnSpc>
                        <a:spcBef>
                          <a:spcPts val="885"/>
                        </a:spcBef>
                      </a:pPr>
                      <a:endParaRPr sz="1000">
                        <a:latin typeface="Times New Roman"/>
                        <a:cs typeface="Times New Roman"/>
                      </a:endParaRPr>
                    </a:p>
                    <a:p>
                      <a:pPr marL="12065" algn="ctr">
                        <a:lnSpc>
                          <a:spcPct val="100000"/>
                        </a:lnSpc>
                      </a:pPr>
                      <a:r>
                        <a:rPr sz="1000" b="1" spc="-20" dirty="0">
                          <a:solidFill>
                            <a:srgbClr val="FFFFFF"/>
                          </a:solidFill>
                          <a:latin typeface="メイリオ"/>
                          <a:cs typeface="メイリオ"/>
                        </a:rPr>
                        <a:t>名入れ</a:t>
                      </a:r>
                      <a:endParaRPr sz="1000">
                        <a:latin typeface="メイリオ"/>
                        <a:cs typeface="メイリオ"/>
                      </a:endParaRPr>
                    </a:p>
                  </a:txBody>
                  <a:tcPr marL="0" marR="0" marT="11239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15"/>
                        </a:spcBef>
                      </a:pPr>
                      <a:endParaRPr sz="900">
                        <a:latin typeface="Times New Roman"/>
                        <a:cs typeface="Times New Roman"/>
                      </a:endParaRPr>
                    </a:p>
                    <a:p>
                      <a:pPr marL="146050">
                        <a:lnSpc>
                          <a:spcPct val="100000"/>
                        </a:lnSpc>
                      </a:pPr>
                      <a:r>
                        <a:rPr sz="900" spc="-5" dirty="0">
                          <a:latin typeface="メイリオ"/>
                          <a:cs typeface="メイリオ"/>
                        </a:rPr>
                        <a:t>※印刷方法：サンドブラスト</a:t>
                      </a:r>
                      <a:endParaRPr sz="900">
                        <a:latin typeface="メイリオ"/>
                        <a:cs typeface="メイリオ"/>
                      </a:endParaRPr>
                    </a:p>
                    <a:p>
                      <a:pPr marL="146050">
                        <a:lnSpc>
                          <a:spcPct val="100000"/>
                        </a:lnSpc>
                        <a:spcBef>
                          <a:spcPts val="430"/>
                        </a:spcBef>
                      </a:pPr>
                      <a:r>
                        <a:rPr sz="900" spc="-10" dirty="0">
                          <a:latin typeface="メイリオ"/>
                          <a:cs typeface="メイリオ"/>
                        </a:rPr>
                        <a:t>※名入れスペース：70×70mm</a:t>
                      </a:r>
                      <a:endParaRPr sz="900">
                        <a:latin typeface="メイリオ"/>
                        <a:cs typeface="メイリオ"/>
                      </a:endParaRPr>
                    </a:p>
                  </a:txBody>
                  <a:tcPr marL="0" marR="0" marT="4000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DDEBF7"/>
                    </a:solidFill>
                  </a:tcPr>
                </a:tc>
                <a:extLst>
                  <a:ext uri="{0D108BD9-81ED-4DB2-BD59-A6C34878D82A}">
                    <a16:rowId xmlns:a16="http://schemas.microsoft.com/office/drawing/2014/main" val="10009"/>
                  </a:ext>
                </a:extLst>
              </a:tr>
              <a:tr h="450850">
                <a:tc>
                  <a:txBody>
                    <a:bodyPr/>
                    <a:lstStyle/>
                    <a:p>
                      <a:pPr marL="12065" algn="ctr">
                        <a:lnSpc>
                          <a:spcPct val="100000"/>
                        </a:lnSpc>
                        <a:spcBef>
                          <a:spcPts val="1005"/>
                        </a:spcBef>
                      </a:pPr>
                      <a:r>
                        <a:rPr sz="1000" b="1" spc="-25" dirty="0">
                          <a:solidFill>
                            <a:srgbClr val="FFFFFF"/>
                          </a:solidFill>
                          <a:latin typeface="メイリオ"/>
                          <a:cs typeface="メイリオ"/>
                        </a:rPr>
                        <a:t>備考</a:t>
                      </a:r>
                      <a:endParaRPr sz="1000">
                        <a:latin typeface="メイリオ"/>
                        <a:cs typeface="メイリオ"/>
                      </a:endParaRPr>
                    </a:p>
                  </a:txBody>
                  <a:tcPr marL="0" marR="0" marT="12763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solidFill>
                      <a:srgbClr val="5B9BD4"/>
                    </a:solidFill>
                  </a:tcPr>
                </a:tc>
                <a:tc>
                  <a:txBody>
                    <a:bodyPr/>
                    <a:lstStyle/>
                    <a:p>
                      <a:pPr>
                        <a:lnSpc>
                          <a:spcPct val="100000"/>
                        </a:lnSpc>
                        <a:spcBef>
                          <a:spcPts val="35"/>
                        </a:spcBef>
                      </a:pPr>
                      <a:endParaRPr sz="900">
                        <a:latin typeface="Times New Roman"/>
                        <a:cs typeface="Times New Roman"/>
                      </a:endParaRPr>
                    </a:p>
                    <a:p>
                      <a:pPr marL="146050">
                        <a:lnSpc>
                          <a:spcPct val="100000"/>
                        </a:lnSpc>
                      </a:pPr>
                      <a:r>
                        <a:rPr sz="900" spc="-5" dirty="0">
                          <a:latin typeface="メイリオ"/>
                          <a:cs typeface="メイリオ"/>
                        </a:rPr>
                        <a:t>こちらの商品は、のし掛け・包装を無料でお付けしています。</a:t>
                      </a:r>
                      <a:endParaRPr sz="900">
                        <a:latin typeface="メイリオ"/>
                        <a:cs typeface="メイリオ"/>
                      </a:endParaRPr>
                    </a:p>
                  </a:txBody>
                  <a:tcPr marL="0" marR="0" marT="4445" marB="0">
                    <a:lnL w="12700">
                      <a:solidFill>
                        <a:srgbClr val="9BC2E6"/>
                      </a:solidFill>
                      <a:prstDash val="solid"/>
                    </a:lnL>
                    <a:lnR w="12700">
                      <a:solidFill>
                        <a:srgbClr val="9BC2E6"/>
                      </a:solidFill>
                      <a:prstDash val="solid"/>
                    </a:lnR>
                    <a:lnT w="12700">
                      <a:solidFill>
                        <a:srgbClr val="9BC2E6"/>
                      </a:solidFill>
                      <a:prstDash val="solid"/>
                    </a:lnT>
                    <a:lnB w="12700">
                      <a:solidFill>
                        <a:srgbClr val="9BC2E6"/>
                      </a:solidFill>
                      <a:prstDash val="solid"/>
                    </a:lnB>
                  </a:tcPr>
                </a:tc>
                <a:extLst>
                  <a:ext uri="{0D108BD9-81ED-4DB2-BD59-A6C34878D82A}">
                    <a16:rowId xmlns:a16="http://schemas.microsoft.com/office/drawing/2014/main" val="10010"/>
                  </a:ext>
                </a:extLst>
              </a:tr>
              <a:tr h="249554">
                <a:tc gridSpan="2">
                  <a:txBody>
                    <a:bodyPr/>
                    <a:lstStyle/>
                    <a:p>
                      <a:pPr marL="904875">
                        <a:lnSpc>
                          <a:spcPct val="100000"/>
                        </a:lnSpc>
                        <a:spcBef>
                          <a:spcPts val="370"/>
                        </a:spcBef>
                      </a:pPr>
                      <a:r>
                        <a:rPr sz="900" spc="-5" dirty="0">
                          <a:solidFill>
                            <a:srgbClr val="FF0000"/>
                          </a:solidFill>
                          <a:latin typeface="メイリオ"/>
                          <a:cs typeface="メイリオ"/>
                        </a:rPr>
                        <a:t>在庫は流動的で、価格は暫定値です。決定前に必ず在庫確認と正式なお見積りをご依頼ください。</a:t>
                      </a:r>
                      <a:endParaRPr sz="900">
                        <a:latin typeface="メイリオ"/>
                        <a:cs typeface="メイリオ"/>
                      </a:endParaRPr>
                    </a:p>
                  </a:txBody>
                  <a:tcPr marL="0" marR="0" marT="46990" marB="0">
                    <a:lnT w="12700">
                      <a:solidFill>
                        <a:srgbClr val="9BC2E6"/>
                      </a:solidFill>
                      <a:prstDash val="solid"/>
                    </a:lnT>
                  </a:tcPr>
                </a:tc>
                <a:tc hMerge="1">
                  <a:txBody>
                    <a:bodyPr/>
                    <a:lstStyle/>
                    <a:p>
                      <a:endParaRPr/>
                    </a:p>
                  </a:txBody>
                  <a:tcPr marL="0" marR="0" marT="0" marB="0"/>
                </a:tc>
                <a:extLst>
                  <a:ext uri="{0D108BD9-81ED-4DB2-BD59-A6C34878D82A}">
                    <a16:rowId xmlns:a16="http://schemas.microsoft.com/office/drawing/2014/main" val="10011"/>
                  </a:ext>
                </a:extLst>
              </a:tr>
            </a:tbl>
          </a:graphicData>
        </a:graphic>
      </p:graphicFrame>
      <p:pic>
        <p:nvPicPr>
          <p:cNvPr id="6" name="object 6"/>
          <p:cNvPicPr/>
          <p:nvPr/>
        </p:nvPicPr>
        <p:blipFill>
          <a:blip r:embed="rId2" cstate="print"/>
          <a:stretch>
            <a:fillRect/>
          </a:stretch>
        </p:blipFill>
        <p:spPr>
          <a:xfrm>
            <a:off x="724222" y="1651520"/>
            <a:ext cx="3519534" cy="2609545"/>
          </a:xfrm>
          <a:prstGeom prst="rect">
            <a:avLst/>
          </a:prstGeom>
        </p:spPr>
      </p:pic>
      <p:sp>
        <p:nvSpPr>
          <p:cNvPr id="7" name="object 7"/>
          <p:cNvSpPr txBox="1"/>
          <p:nvPr/>
        </p:nvSpPr>
        <p:spPr>
          <a:xfrm>
            <a:off x="1657643" y="1457326"/>
            <a:ext cx="198818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QR</a:t>
            </a:r>
            <a:r>
              <a:rPr sz="800" spc="-15" dirty="0">
                <a:latin typeface="游ゴシック"/>
                <a:cs typeface="游ゴシック"/>
              </a:rPr>
              <a:t>コードから商品ページをご覧頂けます</a:t>
            </a:r>
            <a:endParaRPr sz="800">
              <a:latin typeface="游ゴシック"/>
              <a:cs typeface="游ゴシック"/>
            </a:endParaRPr>
          </a:p>
        </p:txBody>
      </p:sp>
      <p:grpSp>
        <p:nvGrpSpPr>
          <p:cNvPr id="8" name="object 8"/>
          <p:cNvGrpSpPr/>
          <p:nvPr/>
        </p:nvGrpSpPr>
        <p:grpSpPr>
          <a:xfrm>
            <a:off x="3550175" y="1385519"/>
            <a:ext cx="1022350" cy="1012190"/>
            <a:chOff x="3550175" y="1385519"/>
            <a:chExt cx="1022350" cy="1012190"/>
          </a:xfrm>
        </p:grpSpPr>
        <p:pic>
          <p:nvPicPr>
            <p:cNvPr id="9" name="object 9"/>
            <p:cNvPicPr/>
            <p:nvPr/>
          </p:nvPicPr>
          <p:blipFill>
            <a:blip r:embed="rId3" cstate="print"/>
            <a:stretch>
              <a:fillRect/>
            </a:stretch>
          </p:blipFill>
          <p:spPr>
            <a:xfrm>
              <a:off x="3550175" y="1385519"/>
              <a:ext cx="1022093" cy="1011985"/>
            </a:xfrm>
            <a:prstGeom prst="rect">
              <a:avLst/>
            </a:prstGeom>
          </p:spPr>
        </p:pic>
        <p:pic>
          <p:nvPicPr>
            <p:cNvPr id="10" name="object 10"/>
            <p:cNvPicPr/>
            <p:nvPr/>
          </p:nvPicPr>
          <p:blipFill>
            <a:blip r:embed="rId4" cstate="print"/>
            <a:stretch>
              <a:fillRect/>
            </a:stretch>
          </p:blipFill>
          <p:spPr>
            <a:xfrm>
              <a:off x="3747685" y="1567548"/>
              <a:ext cx="644460" cy="622688"/>
            </a:xfrm>
            <a:prstGeom prst="rect">
              <a:avLst/>
            </a:prstGeom>
          </p:spPr>
        </p:pic>
      </p:grpSp>
      <p:pic>
        <p:nvPicPr>
          <p:cNvPr id="11" name="object 11"/>
          <p:cNvPicPr/>
          <p:nvPr/>
        </p:nvPicPr>
        <p:blipFill>
          <a:blip r:embed="rId5" cstate="print"/>
          <a:stretch>
            <a:fillRect/>
          </a:stretch>
        </p:blipFill>
        <p:spPr>
          <a:xfrm>
            <a:off x="767002" y="4332033"/>
            <a:ext cx="1447691" cy="1394824"/>
          </a:xfrm>
          <a:prstGeom prst="rect">
            <a:avLst/>
          </a:prstGeom>
        </p:spPr>
      </p:pic>
      <p:pic>
        <p:nvPicPr>
          <p:cNvPr id="12" name="object 12"/>
          <p:cNvPicPr/>
          <p:nvPr/>
        </p:nvPicPr>
        <p:blipFill>
          <a:blip r:embed="rId6" cstate="print"/>
          <a:stretch>
            <a:fillRect/>
          </a:stretch>
        </p:blipFill>
        <p:spPr>
          <a:xfrm>
            <a:off x="2733236" y="4332033"/>
            <a:ext cx="1446338" cy="1394824"/>
          </a:xfrm>
          <a:prstGeom prst="rect">
            <a:avLst/>
          </a:prstGeom>
        </p:spPr>
      </p:pic>
      <p:pic>
        <p:nvPicPr>
          <p:cNvPr id="13" name="object 13"/>
          <p:cNvPicPr/>
          <p:nvPr/>
        </p:nvPicPr>
        <p:blipFill>
          <a:blip r:embed="rId7" cstate="print"/>
          <a:stretch>
            <a:fillRect/>
          </a:stretch>
        </p:blipFill>
        <p:spPr>
          <a:xfrm>
            <a:off x="802263" y="5780218"/>
            <a:ext cx="1457223" cy="1404349"/>
          </a:xfrm>
          <a:prstGeom prst="rect">
            <a:avLst/>
          </a:prstGeom>
        </p:spPr>
      </p:pic>
      <p:pic>
        <p:nvPicPr>
          <p:cNvPr id="14" name="object 14"/>
          <p:cNvPicPr/>
          <p:nvPr/>
        </p:nvPicPr>
        <p:blipFill>
          <a:blip r:embed="rId8" cstate="print"/>
          <a:stretch>
            <a:fillRect/>
          </a:stretch>
        </p:blipFill>
        <p:spPr>
          <a:xfrm>
            <a:off x="2741276" y="5771819"/>
            <a:ext cx="1447897" cy="139656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498098" y="2123950"/>
            <a:ext cx="2520315" cy="442595"/>
          </a:xfrm>
          <a:prstGeom prst="rect">
            <a:avLst/>
          </a:prstGeom>
        </p:spPr>
        <p:txBody>
          <a:bodyPr vert="horz" wrap="square" lIns="0" tIns="28575" rIns="0" bIns="0" rtlCol="0">
            <a:spAutoFit/>
          </a:bodyPr>
          <a:lstStyle/>
          <a:p>
            <a:pPr marL="12700" marR="5080">
              <a:lnSpc>
                <a:spcPts val="1600"/>
              </a:lnSpc>
              <a:spcBef>
                <a:spcPts val="225"/>
              </a:spcBef>
            </a:pPr>
            <a:r>
              <a:rPr sz="1400" spc="-10" dirty="0">
                <a:solidFill>
                  <a:srgbClr val="6F3A04"/>
                </a:solidFill>
                <a:latin typeface="游ゴシック"/>
                <a:cs typeface="游ゴシック"/>
              </a:rPr>
              <a:t>グラスワークスのロゴが入った高級感のある文字盤です。</a:t>
            </a:r>
            <a:endParaRPr sz="1400">
              <a:latin typeface="游ゴシック"/>
              <a:cs typeface="游ゴシック"/>
            </a:endParaRPr>
          </a:p>
        </p:txBody>
      </p:sp>
      <p:grpSp>
        <p:nvGrpSpPr>
          <p:cNvPr id="3" name="object 3"/>
          <p:cNvGrpSpPr/>
          <p:nvPr/>
        </p:nvGrpSpPr>
        <p:grpSpPr>
          <a:xfrm>
            <a:off x="413262" y="1652016"/>
            <a:ext cx="9863455" cy="5529580"/>
            <a:chOff x="413262" y="1652016"/>
            <a:chExt cx="9863455" cy="5529580"/>
          </a:xfrm>
        </p:grpSpPr>
        <p:pic>
          <p:nvPicPr>
            <p:cNvPr id="4" name="object 4"/>
            <p:cNvPicPr/>
            <p:nvPr/>
          </p:nvPicPr>
          <p:blipFill>
            <a:blip r:embed="rId2" cstate="print"/>
            <a:stretch>
              <a:fillRect/>
            </a:stretch>
          </p:blipFill>
          <p:spPr>
            <a:xfrm>
              <a:off x="696053" y="3165475"/>
              <a:ext cx="2069795" cy="2063707"/>
            </a:xfrm>
            <a:prstGeom prst="rect">
              <a:avLst/>
            </a:prstGeom>
          </p:spPr>
        </p:pic>
        <p:pic>
          <p:nvPicPr>
            <p:cNvPr id="5" name="object 5"/>
            <p:cNvPicPr/>
            <p:nvPr/>
          </p:nvPicPr>
          <p:blipFill>
            <a:blip r:embed="rId3" cstate="print"/>
            <a:stretch>
              <a:fillRect/>
            </a:stretch>
          </p:blipFill>
          <p:spPr>
            <a:xfrm>
              <a:off x="3171486" y="3165475"/>
              <a:ext cx="2075091" cy="2063707"/>
            </a:xfrm>
            <a:prstGeom prst="rect">
              <a:avLst/>
            </a:prstGeom>
          </p:spPr>
        </p:pic>
        <p:pic>
          <p:nvPicPr>
            <p:cNvPr id="6" name="object 6"/>
            <p:cNvPicPr/>
            <p:nvPr/>
          </p:nvPicPr>
          <p:blipFill>
            <a:blip r:embed="rId4" cstate="print"/>
            <a:stretch>
              <a:fillRect/>
            </a:stretch>
          </p:blipFill>
          <p:spPr>
            <a:xfrm>
              <a:off x="5486188" y="1901825"/>
              <a:ext cx="1871256" cy="1865833"/>
            </a:xfrm>
            <a:prstGeom prst="rect">
              <a:avLst/>
            </a:prstGeom>
          </p:spPr>
        </p:pic>
        <p:pic>
          <p:nvPicPr>
            <p:cNvPr id="7" name="object 7"/>
            <p:cNvPicPr/>
            <p:nvPr/>
          </p:nvPicPr>
          <p:blipFill>
            <a:blip r:embed="rId5" cstate="print"/>
            <a:stretch>
              <a:fillRect/>
            </a:stretch>
          </p:blipFill>
          <p:spPr>
            <a:xfrm>
              <a:off x="6655566" y="3561931"/>
              <a:ext cx="3620553" cy="3619621"/>
            </a:xfrm>
            <a:prstGeom prst="rect">
              <a:avLst/>
            </a:prstGeom>
          </p:spPr>
        </p:pic>
        <p:pic>
          <p:nvPicPr>
            <p:cNvPr id="8" name="object 8"/>
            <p:cNvPicPr/>
            <p:nvPr/>
          </p:nvPicPr>
          <p:blipFill>
            <a:blip r:embed="rId6" cstate="print"/>
            <a:stretch>
              <a:fillRect/>
            </a:stretch>
          </p:blipFill>
          <p:spPr>
            <a:xfrm>
              <a:off x="413262" y="5543855"/>
              <a:ext cx="1603895" cy="1606562"/>
            </a:xfrm>
            <a:prstGeom prst="rect">
              <a:avLst/>
            </a:prstGeom>
          </p:spPr>
        </p:pic>
        <p:pic>
          <p:nvPicPr>
            <p:cNvPr id="9" name="object 9"/>
            <p:cNvPicPr/>
            <p:nvPr/>
          </p:nvPicPr>
          <p:blipFill>
            <a:blip r:embed="rId7" cstate="print"/>
            <a:stretch>
              <a:fillRect/>
            </a:stretch>
          </p:blipFill>
          <p:spPr>
            <a:xfrm>
              <a:off x="2168910" y="5543855"/>
              <a:ext cx="1603902" cy="1606562"/>
            </a:xfrm>
            <a:prstGeom prst="rect">
              <a:avLst/>
            </a:prstGeom>
          </p:spPr>
        </p:pic>
        <p:pic>
          <p:nvPicPr>
            <p:cNvPr id="10" name="object 10"/>
            <p:cNvPicPr/>
            <p:nvPr/>
          </p:nvPicPr>
          <p:blipFill>
            <a:blip r:embed="rId8" cstate="print"/>
            <a:stretch>
              <a:fillRect/>
            </a:stretch>
          </p:blipFill>
          <p:spPr>
            <a:xfrm>
              <a:off x="3924559" y="5543855"/>
              <a:ext cx="1608810" cy="1606562"/>
            </a:xfrm>
            <a:prstGeom prst="rect">
              <a:avLst/>
            </a:prstGeom>
          </p:spPr>
        </p:pic>
        <p:pic>
          <p:nvPicPr>
            <p:cNvPr id="11" name="object 11"/>
            <p:cNvPicPr/>
            <p:nvPr/>
          </p:nvPicPr>
          <p:blipFill>
            <a:blip r:embed="rId9" cstate="print"/>
            <a:stretch>
              <a:fillRect/>
            </a:stretch>
          </p:blipFill>
          <p:spPr>
            <a:xfrm>
              <a:off x="906230" y="1652016"/>
              <a:ext cx="1336543" cy="1359864"/>
            </a:xfrm>
            <a:prstGeom prst="rect">
              <a:avLst/>
            </a:prstGeom>
          </p:spPr>
        </p:pic>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90</Words>
  <Application>Microsoft Office PowerPoint</Application>
  <PresentationFormat>ユーザー設定</PresentationFormat>
  <Paragraphs>47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游ゴシック</vt:lpstr>
      <vt:lpstr>Calibri</vt:lpstr>
      <vt:lpstr>Times New Roman</vt:lpstr>
      <vt:lpstr>Office Theme</vt:lpstr>
      <vt:lpstr>提案書（ 商品情報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 S</dc:creator>
  <cp:lastModifiedBy>0 kikaku</cp:lastModifiedBy>
  <cp:revision>1</cp:revision>
  <dcterms:created xsi:type="dcterms:W3CDTF">2024-07-12T06:04:30Z</dcterms:created>
  <dcterms:modified xsi:type="dcterms:W3CDTF">2024-07-12T06:04:55Z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2024-07-12T00:00:00Z</vt:filetime>
  </property>
  <property fmtid="{D5CDD505-2E9C-101B-9397-08002B2CF9AE}" pid="3" name="Creator">
    <vt:lpwstr>Excel 用 Acrobat PDFMaker 24</vt:lpwstr>
  </property>
  <property fmtid="{D5CDD505-2E9C-101B-9397-08002B2CF9AE}" pid="4" name="LastSaved">
    <vt:filetime>2024-07-12T00:00:00Z</vt:filetime>
  </property>
  <property fmtid="{D5CDD505-2E9C-101B-9397-08002B2CF9AE}" pid="5" name="Producer">
    <vt:lpwstr>Adobe PDF Library 24.2.159</vt:lpwstr>
  </property>
</Properties>
</file>