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3100" y="784860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9" y="45669"/>
                </a:lnTo>
                <a:lnTo>
                  <a:pt x="7506589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3100" y="830529"/>
            <a:ext cx="7506970" cy="657225"/>
          </a:xfrm>
          <a:custGeom>
            <a:avLst/>
            <a:gdLst/>
            <a:ahLst/>
            <a:cxnLst/>
            <a:rect l="l" t="t" r="r" b="b"/>
            <a:pathLst>
              <a:path w="7506970" h="657225">
                <a:moveTo>
                  <a:pt x="7506589" y="0"/>
                </a:moveTo>
                <a:lnTo>
                  <a:pt x="0" y="0"/>
                </a:lnTo>
                <a:lnTo>
                  <a:pt x="0" y="657148"/>
                </a:lnTo>
                <a:lnTo>
                  <a:pt x="7506589" y="657148"/>
                </a:lnTo>
                <a:lnTo>
                  <a:pt x="750658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47903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06645" y="1545463"/>
          <a:ext cx="5999478" cy="5721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1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400" spc="-10" dirty="0">
                          <a:latin typeface="メイリオ"/>
                          <a:cs typeface="メイリオ"/>
                        </a:rPr>
                        <a:t>29900001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200" spc="-10" dirty="0">
                          <a:latin typeface="メイリオ"/>
                          <a:cs typeface="メイリオ"/>
                        </a:rPr>
                        <a:t>2,449</a:t>
                      </a:r>
                      <a:r>
                        <a:rPr sz="1200" spc="-50" dirty="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44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メイリオ"/>
                          <a:cs typeface="メイリオ"/>
                        </a:rPr>
                        <a:t>20個～</a:t>
                      </a:r>
                      <a:r>
                        <a:rPr sz="900" spc="-5" dirty="0">
                          <a:latin typeface="メイリオ"/>
                          <a:cs typeface="メイリオ"/>
                        </a:rPr>
                        <a:t>  単位未満の注文については、お問い合わせください。※版代・名入れ代は無料です。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98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メイリオ"/>
                          <a:cs typeface="メイリオ"/>
                        </a:rPr>
                        <a:t>カステラ0.5</a:t>
                      </a:r>
                      <a:r>
                        <a:rPr sz="900" spc="-15" dirty="0">
                          <a:latin typeface="メイリオ"/>
                          <a:cs typeface="メイリオ"/>
                        </a:rPr>
                        <a:t>号×</a:t>
                      </a:r>
                      <a:r>
                        <a:rPr sz="900" spc="-25" dirty="0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3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5" dirty="0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3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メイリオ"/>
                          <a:cs typeface="メイリオ"/>
                        </a:rPr>
                        <a:t>内容量：370ｇ、箱サイズ：153×115×68mm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3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20" dirty="0">
                          <a:latin typeface="メイリオ"/>
                          <a:cs typeface="メイリオ"/>
                        </a:rPr>
                        <a:t>日本製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3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原材料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44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メイリオ"/>
                          <a:cs typeface="メイリオ"/>
                        </a:rPr>
                        <a:t>鶏卵、砂糖、小麦粉、水飴、ザラメ糖、蜂蜜、【卵・小麦】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98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5" dirty="0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635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4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00" spc="-5" dirty="0">
                          <a:latin typeface="メイリオ"/>
                          <a:cs typeface="メイリオ"/>
                        </a:rPr>
                        <a:t>※文字の書体はメーカー既定の書体となります。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 marR="1769745">
                        <a:lnSpc>
                          <a:spcPts val="1510"/>
                        </a:lnSpc>
                        <a:spcBef>
                          <a:spcPts val="114"/>
                        </a:spcBef>
                      </a:pPr>
                      <a:r>
                        <a:rPr sz="900" dirty="0">
                          <a:latin typeface="メイリオ"/>
                          <a:cs typeface="メイリオ"/>
                        </a:rPr>
                        <a:t>（変形文字や塗りつぶし、イラストなどは対応できません。</a:t>
                      </a:r>
                      <a:r>
                        <a:rPr sz="900" spc="-50" dirty="0">
                          <a:latin typeface="メイリオ"/>
                          <a:cs typeface="メイリオ"/>
                        </a:rPr>
                        <a:t>）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賞味期限：製造日より常温にて</a:t>
                      </a:r>
                      <a:r>
                        <a:rPr sz="900" dirty="0">
                          <a:latin typeface="メイリオ"/>
                          <a:cs typeface="メイリオ"/>
                        </a:rPr>
                        <a:t>30</a:t>
                      </a:r>
                      <a:r>
                        <a:rPr sz="900" spc="-50" dirty="0">
                          <a:latin typeface="メイリオ"/>
                          <a:cs typeface="メイリオ"/>
                        </a:rPr>
                        <a:t>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spc="-5" dirty="0">
                          <a:latin typeface="メイリオ"/>
                          <a:cs typeface="メイリオ"/>
                        </a:rPr>
                        <a:t>※桜のしは、対応しておりません。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spc="-5" dirty="0">
                          <a:latin typeface="メイリオ"/>
                          <a:cs typeface="メイリオ"/>
                        </a:rPr>
                        <a:t>※包装紙は、おまかせとなります。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9448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73100" y="7252716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4"/>
                </a:lnTo>
                <a:lnTo>
                  <a:pt x="10140442" y="47244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spc="615" dirty="0"/>
              <a:t>提</a:t>
            </a:r>
            <a:r>
              <a:rPr spc="610" dirty="0"/>
              <a:t>案</a:t>
            </a:r>
            <a:r>
              <a:rPr spc="620" dirty="0"/>
              <a:t>書</a:t>
            </a:r>
            <a:r>
              <a:rPr spc="-50" dirty="0"/>
              <a:t>（</a:t>
            </a:r>
            <a:r>
              <a:rPr dirty="0"/>
              <a:t>	</a:t>
            </a:r>
            <a:r>
              <a:rPr spc="625" dirty="0"/>
              <a:t>商</a:t>
            </a:r>
            <a:r>
              <a:rPr spc="610" dirty="0"/>
              <a:t>品</a:t>
            </a:r>
            <a:r>
              <a:rPr spc="620" dirty="0"/>
              <a:t>情</a:t>
            </a:r>
            <a:r>
              <a:rPr spc="-50" dirty="0"/>
              <a:t>報</a:t>
            </a:r>
            <a:r>
              <a:rPr dirty="0"/>
              <a:t>	</a:t>
            </a:r>
            <a:r>
              <a:rPr spc="-50" dirty="0"/>
              <a:t>）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21625" y="219697"/>
            <a:ext cx="2482850" cy="12680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0955" algn="ctr">
              <a:lnSpc>
                <a:spcPct val="100000"/>
              </a:lnSpc>
            </a:pPr>
            <a:r>
              <a:rPr sz="1400" dirty="0">
                <a:latin typeface="メイリオ"/>
                <a:cs typeface="メイリオ"/>
              </a:rPr>
              <a:t>（会社名</a:t>
            </a:r>
            <a:r>
              <a:rPr sz="1400" spc="-50" dirty="0">
                <a:latin typeface="メイリオ"/>
                <a:cs typeface="メイリオ"/>
              </a:rPr>
              <a:t>）</a:t>
            </a:r>
            <a:endParaRPr sz="1400" dirty="0">
              <a:latin typeface="メイリオ"/>
              <a:cs typeface="メイリオ"/>
            </a:endParaRPr>
          </a:p>
          <a:p>
            <a:pPr marL="20320" algn="ctr">
              <a:lnSpc>
                <a:spcPct val="100000"/>
              </a:lnSpc>
              <a:spcBef>
                <a:spcPts val="960"/>
              </a:spcBef>
            </a:pPr>
            <a:r>
              <a:rPr sz="1400" b="1" spc="-10" dirty="0">
                <a:latin typeface="メイリオ"/>
                <a:cs typeface="メイリオ"/>
              </a:rPr>
              <a:t>TEL：（</a:t>
            </a:r>
            <a:r>
              <a:rPr sz="1400" b="1" dirty="0">
                <a:latin typeface="メイリオ"/>
                <a:cs typeface="メイリオ"/>
              </a:rPr>
              <a:t>電話番号</a:t>
            </a:r>
            <a:r>
              <a:rPr sz="1400" b="1" spc="-50" dirty="0">
                <a:latin typeface="メイリオ"/>
                <a:cs typeface="メイリオ"/>
              </a:rPr>
              <a:t>）</a:t>
            </a:r>
            <a:endParaRPr sz="1400" dirty="0">
              <a:latin typeface="メイリオ"/>
              <a:cs typeface="メイリオ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16442"/>
              </p:ext>
            </p:extLst>
          </p:nvPr>
        </p:nvGraphicFramePr>
        <p:xfrm>
          <a:off x="390702" y="845438"/>
          <a:ext cx="6722744" cy="641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00" b="1" spc="-5" dirty="0">
                          <a:latin typeface="メイリオ"/>
                          <a:cs typeface="メイリオ"/>
                        </a:rPr>
                        <a:t>創作 長崎カステラ蜂蜜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b="1" dirty="0">
                          <a:latin typeface="メイリオ"/>
                          <a:cs typeface="メイリオ"/>
                        </a:rPr>
                        <a:t>（化粧箱入）0.5</a:t>
                      </a:r>
                      <a:r>
                        <a:rPr sz="1400" b="1" spc="-50" dirty="0">
                          <a:latin typeface="メイリオ"/>
                          <a:cs typeface="メイリオ"/>
                        </a:rPr>
                        <a:t>号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T="71755" marB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807720" marR="24130">
                        <a:lnSpc>
                          <a:spcPct val="136800"/>
                        </a:lnSpc>
                        <a:spcBef>
                          <a:spcPts val="334"/>
                        </a:spcBef>
                      </a:pPr>
                      <a:r>
                        <a:rPr sz="1200" b="1" spc="-5" dirty="0">
                          <a:latin typeface="メイリオ"/>
                          <a:cs typeface="メイリオ"/>
                        </a:rPr>
                        <a:t>カステラ天面に記念の文字をお入れできます。本場のしっとりとしたカステラです。</a:t>
                      </a:r>
                      <a:endParaRPr sz="1200" dirty="0">
                        <a:latin typeface="メイリオ"/>
                        <a:cs typeface="メイリオ"/>
                      </a:endParaRPr>
                    </a:p>
                  </a:txBody>
                  <a:tcPr marL="0" marR="0" marT="42544" marB="0"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63495" y="4357172"/>
            <a:ext cx="1449705" cy="1330068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309372" y="1479740"/>
            <a:ext cx="3969385" cy="2812415"/>
            <a:chOff x="309372" y="1479740"/>
            <a:chExt cx="3969385" cy="281241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96028" y="1633957"/>
              <a:ext cx="510811" cy="49132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1982" y="1545336"/>
              <a:ext cx="3806444" cy="27462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9372" y="1479740"/>
              <a:ext cx="926591" cy="90595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143101" y="1477518"/>
            <a:ext cx="2000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QR</a:t>
            </a:r>
            <a:r>
              <a:rPr sz="800" spc="-5" dirty="0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23544" y="1592580"/>
            <a:ext cx="3580129" cy="5564505"/>
            <a:chOff x="423544" y="1592580"/>
            <a:chExt cx="3580129" cy="5564505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3544" y="1592580"/>
              <a:ext cx="600710" cy="57467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9096" y="4324731"/>
              <a:ext cx="1404239" cy="140944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72893" y="5759335"/>
              <a:ext cx="1430401" cy="137744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0288" y="5759538"/>
              <a:ext cx="1436243" cy="139738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Calibri</vt:lpstr>
      <vt:lpstr>Times New Roman</vt:lpstr>
      <vt:lpstr>Office Theme</vt:lpstr>
      <vt:lpstr>提案書（ 商品情報 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提案書（ 商品情報 ）</dc:title>
  <cp:lastModifiedBy>2777</cp:lastModifiedBy>
  <cp:revision>1</cp:revision>
  <dcterms:created xsi:type="dcterms:W3CDTF">2023-11-16T01:01:59Z</dcterms:created>
  <dcterms:modified xsi:type="dcterms:W3CDTF">2023-11-16T01:02:28Z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2023-11-16T00:00:00Z</vt:filetime>
  </property>
  <property fmtid="{D5CDD505-2E9C-101B-9397-08002B2CF9AE}" pid="5" name="Producer">
    <vt:lpwstr>Microsoft® Excel® for Microsoft 365</vt:lpwstr>
  </property>
</Properties>
</file>