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Default Extension="jpg" ContentType="image/jpg"/>
  <Default Extension="png" ContentType="image/png"/>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6"/>
  </p:sldIdLst>
  <p:sldSz cx="10693400" cy="7562850"/>
  <p:notesSz cx="10693400" cy="7562850"/>
  <p:defaultTextStyle>
    <a:defPPr>
      <a:defRPr kern="0"/>
    </a:def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4483"/>
            <a:ext cx="9089390" cy="1588198"/>
          </a:xfrm>
          <a:prstGeom prst="rect">
            <a:avLst/>
          </a:prstGeom>
        </p:spPr>
        <p:txBody>
          <a:bodyPr wrap="square" lIns="0" tIns="0" rIns="0" bIns="0">
            <a:spAutoFit/>
          </a:bodyPr>
          <a:lstStyle>
            <a:lvl1pPr>
              <a:defRPr sz="2600" b="1" i="0">
                <a:solidFill>
                  <a:schemeClr val="tx1"/>
                </a:solidFill>
                <a:latin typeface="メイリオ"/>
                <a:cs typeface="メイリオ"/>
              </a:defRPr>
            </a:lvl1pPr>
          </a:lstStyle>
          <a:p/>
        </p:txBody>
      </p:sp>
      <p:sp>
        <p:nvSpPr>
          <p:cNvPr id="3" name="Holder 3"/>
          <p:cNvSpPr>
            <a:spLocks noGrp="1"/>
          </p:cNvSpPr>
          <p:nvPr>
            <p:ph type="subTitle" idx="4"/>
          </p:nvPr>
        </p:nvSpPr>
        <p:spPr>
          <a:xfrm>
            <a:off x="1604010" y="4235196"/>
            <a:ext cx="7485380" cy="1890712"/>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メイリオ"/>
                <a:cs typeface="メイリオ"/>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メイリオ"/>
                <a:cs typeface="メイリオ"/>
              </a:defRPr>
            </a:lvl1pPr>
          </a:lstStyle>
          <a:p/>
        </p:txBody>
      </p:sp>
      <p:sp>
        <p:nvSpPr>
          <p:cNvPr id="3" name="Holder 3"/>
          <p:cNvSpPr>
            <a:spLocks noGrp="1"/>
          </p:cNvSpPr>
          <p:nvPr>
            <p:ph idx="2" sz="half"/>
          </p:nvPr>
        </p:nvSpPr>
        <p:spPr>
          <a:xfrm>
            <a:off x="534670" y="1739455"/>
            <a:ext cx="4651629" cy="4991481"/>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5507101" y="1739455"/>
            <a:ext cx="4651629" cy="4991481"/>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600" b="1" i="0">
                <a:solidFill>
                  <a:schemeClr val="tx1"/>
                </a:solidFill>
                <a:latin typeface="メイリオ"/>
                <a:cs typeface="メイリオ"/>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lgn="r">
              <a:defRPr>
                <a:solidFill>
                  <a:schemeClr val="tx1">
                    <a:tint val="75000"/>
                  </a:schemeClr>
                </a:solidFill>
              </a:defRPr>
            </a:lvl1pPr>
          </a:lstStyle>
          <a:p>
            <a:fld id="{B6F15528-21DE-4FAA-801E-634DDDAF4B2B}" type="slidenum">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080005" y="263144"/>
            <a:ext cx="3848735" cy="422275"/>
          </a:xfrm>
          <a:prstGeom prst="rect">
            <a:avLst/>
          </a:prstGeom>
        </p:spPr>
        <p:txBody>
          <a:bodyPr wrap="square" lIns="0" tIns="0" rIns="0" bIns="0">
            <a:spAutoFit/>
          </a:bodyPr>
          <a:lstStyle>
            <a:lvl1pPr>
              <a:defRPr sz="2600" b="1" i="0">
                <a:solidFill>
                  <a:schemeClr val="tx1"/>
                </a:solidFill>
                <a:latin typeface="メイリオ"/>
                <a:cs typeface="メイリオ"/>
              </a:defRPr>
            </a:lvl1pPr>
          </a:lstStyle>
          <a:p/>
        </p:txBody>
      </p:sp>
      <p:sp>
        <p:nvSpPr>
          <p:cNvPr id="3" name="Holder 3"/>
          <p:cNvSpPr>
            <a:spLocks noGrp="1"/>
          </p:cNvSpPr>
          <p:nvPr>
            <p:ph type="body" idx="1"/>
          </p:nvPr>
        </p:nvSpPr>
        <p:spPr>
          <a:xfrm>
            <a:off x="534670" y="1739455"/>
            <a:ext cx="9624060" cy="4991481"/>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3635756" y="7033450"/>
            <a:ext cx="3421888" cy="378142"/>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534670" y="7033450"/>
            <a:ext cx="2459482" cy="37814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7699248" y="7033450"/>
            <a:ext cx="2459482" cy="37814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jpg"/><Relationship Id="rId6" Type="http://schemas.openxmlformats.org/officeDocument/2006/relationships/image" Target="../media/image5.jpg"/><Relationship Id="rId7" Type="http://schemas.openxmlformats.org/officeDocument/2006/relationships/image" Target="../media/image6.jpg"/><Relationship Id="rId8"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descr=""/>
          <p:cNvGraphicFramePr>
            <a:graphicFrameLocks noGrp="1"/>
          </p:cNvGraphicFramePr>
          <p:nvPr/>
        </p:nvGraphicFramePr>
        <p:xfrm>
          <a:off x="253288" y="800100"/>
          <a:ext cx="7583170" cy="697865"/>
        </p:xfrm>
        <a:graphic>
          <a:graphicData uri="http://schemas.openxmlformats.org/drawingml/2006/table">
            <a:tbl>
              <a:tblPr firstRow="1" bandRow="1">
                <a:tableStyleId>{2D5ABB26-0587-4C30-8999-92F81FD0307C}</a:tableStyleId>
              </a:tblPr>
              <a:tblGrid>
                <a:gridCol w="3305175"/>
                <a:gridCol w="4201795"/>
              </a:tblGrid>
              <a:tr h="697865">
                <a:tc>
                  <a:txBody>
                    <a:bodyPr/>
                    <a:lstStyle/>
                    <a:p>
                      <a:pPr marL="149225">
                        <a:lnSpc>
                          <a:spcPct val="100000"/>
                        </a:lnSpc>
                        <a:spcBef>
                          <a:spcPts val="640"/>
                        </a:spcBef>
                      </a:pPr>
                      <a:r>
                        <a:rPr dirty="0" sz="1400" spc="-5" b="1">
                          <a:latin typeface="メイリオ"/>
                          <a:cs typeface="メイリオ"/>
                        </a:rPr>
                        <a:t>スタンド機能付モバイルバッテリー</a:t>
                      </a:r>
                      <a:endParaRPr sz="1400">
                        <a:latin typeface="メイリオ"/>
                        <a:cs typeface="メイリオ"/>
                      </a:endParaRPr>
                    </a:p>
                    <a:p>
                      <a:pPr marL="149225">
                        <a:lnSpc>
                          <a:spcPct val="100000"/>
                        </a:lnSpc>
                        <a:spcBef>
                          <a:spcPts val="600"/>
                        </a:spcBef>
                      </a:pPr>
                      <a:r>
                        <a:rPr dirty="0" sz="1400" spc="-10" b="1">
                          <a:latin typeface="メイリオ"/>
                          <a:cs typeface="メイリオ"/>
                        </a:rPr>
                        <a:t>（PSE</a:t>
                      </a:r>
                      <a:r>
                        <a:rPr dirty="0" sz="1400" b="1">
                          <a:latin typeface="メイリオ"/>
                          <a:cs typeface="メイリオ"/>
                        </a:rPr>
                        <a:t>対応</a:t>
                      </a:r>
                      <a:r>
                        <a:rPr dirty="0" sz="1400" spc="-50" b="1">
                          <a:latin typeface="メイリオ"/>
                          <a:cs typeface="メイリオ"/>
                        </a:rPr>
                        <a:t>）</a:t>
                      </a:r>
                      <a:endParaRPr sz="1400">
                        <a:latin typeface="メイリオ"/>
                        <a:cs typeface="メイリオ"/>
                      </a:endParaRPr>
                    </a:p>
                  </a:txBody>
                  <a:tcPr marL="0" marR="0" marB="0" marT="81280">
                    <a:lnT w="57150">
                      <a:solidFill>
                        <a:srgbClr val="5B9BD4"/>
                      </a:solidFill>
                      <a:prstDash val="solid"/>
                    </a:lnT>
                    <a:solidFill>
                      <a:srgbClr val="DDEBF7"/>
                    </a:solidFill>
                  </a:tcPr>
                </a:tc>
                <a:tc>
                  <a:txBody>
                    <a:bodyPr/>
                    <a:lstStyle/>
                    <a:p>
                      <a:pPr marL="302260" marR="386080">
                        <a:lnSpc>
                          <a:spcPct val="136800"/>
                        </a:lnSpc>
                        <a:spcBef>
                          <a:spcPts val="405"/>
                        </a:spcBef>
                      </a:pPr>
                      <a:r>
                        <a:rPr dirty="0" sz="1200" spc="-5" b="1">
                          <a:latin typeface="メイリオ"/>
                          <a:cs typeface="メイリオ"/>
                        </a:rPr>
                        <a:t>充電しながらもスマホが見やすいスタンド機能付のスリムボディなモバイルチャージャーです。</a:t>
                      </a:r>
                      <a:endParaRPr sz="1200">
                        <a:latin typeface="メイリオ"/>
                        <a:cs typeface="メイリオ"/>
                      </a:endParaRPr>
                    </a:p>
                  </a:txBody>
                  <a:tcPr marL="0" marR="0" marB="0" marT="51435">
                    <a:lnT w="57150">
                      <a:solidFill>
                        <a:srgbClr val="5B9BD4"/>
                      </a:solidFill>
                      <a:prstDash val="solid"/>
                    </a:lnT>
                    <a:solidFill>
                      <a:srgbClr val="DDEBF7"/>
                    </a:solidFill>
                  </a:tcPr>
                </a:tc>
              </a:tr>
            </a:tbl>
          </a:graphicData>
        </a:graphic>
      </p:graphicFrame>
      <p:graphicFrame>
        <p:nvGraphicFramePr>
          <p:cNvPr id="3" name="object 3" descr=""/>
          <p:cNvGraphicFramePr>
            <a:graphicFrameLocks noGrp="1"/>
          </p:cNvGraphicFramePr>
          <p:nvPr/>
        </p:nvGraphicFramePr>
        <p:xfrm>
          <a:off x="4386834" y="1578991"/>
          <a:ext cx="6125845" cy="5424805"/>
        </p:xfrm>
        <a:graphic>
          <a:graphicData uri="http://schemas.openxmlformats.org/drawingml/2006/table">
            <a:tbl>
              <a:tblPr firstRow="1" bandRow="1">
                <a:tableStyleId>{2D5ABB26-0587-4C30-8999-92F81FD0307C}</a:tableStyleId>
              </a:tblPr>
              <a:tblGrid>
                <a:gridCol w="877569"/>
                <a:gridCol w="1755775"/>
                <a:gridCol w="877569"/>
                <a:gridCol w="2525394"/>
              </a:tblGrid>
              <a:tr h="443230">
                <a:tc>
                  <a:txBody>
                    <a:bodyPr/>
                    <a:lstStyle/>
                    <a:p>
                      <a:pPr algn="ctr" marL="11430">
                        <a:lnSpc>
                          <a:spcPct val="100000"/>
                        </a:lnSpc>
                        <a:spcBef>
                          <a:spcPts val="965"/>
                        </a:spcBef>
                      </a:pPr>
                      <a:r>
                        <a:rPr dirty="0" sz="1000" spc="-10" b="1">
                          <a:solidFill>
                            <a:srgbClr val="FFFFFF"/>
                          </a:solidFill>
                          <a:latin typeface="メイリオ"/>
                          <a:cs typeface="メイリオ"/>
                        </a:rPr>
                        <a:t>商品</a:t>
                      </a:r>
                      <a:r>
                        <a:rPr dirty="0" sz="1000" spc="-25" b="1">
                          <a:solidFill>
                            <a:srgbClr val="FFFFFF"/>
                          </a:solidFill>
                          <a:latin typeface="メイリオ"/>
                          <a:cs typeface="メイリオ"/>
                        </a:rPr>
                        <a:t>ID</a:t>
                      </a:r>
                      <a:endParaRPr sz="1000">
                        <a:latin typeface="メイリオ"/>
                        <a:cs typeface="メイリオ"/>
                      </a:endParaRPr>
                    </a:p>
                  </a:txBody>
                  <a:tcPr marL="0" marR="0" marB="0" marT="12255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marL="153670">
                        <a:lnSpc>
                          <a:spcPct val="100000"/>
                        </a:lnSpc>
                        <a:spcBef>
                          <a:spcPts val="685"/>
                        </a:spcBef>
                      </a:pPr>
                      <a:r>
                        <a:rPr dirty="0" sz="1400" spc="-10">
                          <a:latin typeface="メイリオ"/>
                          <a:cs typeface="メイリオ"/>
                        </a:rPr>
                        <a:t>31812640</a:t>
                      </a:r>
                      <a:endParaRPr sz="1400">
                        <a:latin typeface="メイリオ"/>
                        <a:cs typeface="メイリオ"/>
                      </a:endParaRPr>
                    </a:p>
                  </a:txBody>
                  <a:tcPr marL="0" marR="0" marB="0" marT="8699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r>
              <a:tr h="443230">
                <a:tc>
                  <a:txBody>
                    <a:bodyPr/>
                    <a:lstStyle/>
                    <a:p>
                      <a:pPr algn="ctr" marL="12065">
                        <a:lnSpc>
                          <a:spcPct val="100000"/>
                        </a:lnSpc>
                        <a:spcBef>
                          <a:spcPts val="965"/>
                        </a:spcBef>
                      </a:pPr>
                      <a:r>
                        <a:rPr dirty="0" sz="1000" spc="-30" b="1">
                          <a:solidFill>
                            <a:srgbClr val="FFFFFF"/>
                          </a:solidFill>
                          <a:latin typeface="メイリオ"/>
                          <a:cs typeface="メイリオ"/>
                        </a:rPr>
                        <a:t>定価</a:t>
                      </a:r>
                      <a:endParaRPr sz="1000">
                        <a:latin typeface="メイリオ"/>
                        <a:cs typeface="メイリオ"/>
                      </a:endParaRPr>
                    </a:p>
                  </a:txBody>
                  <a:tcPr marL="0" marR="0" marB="0" marT="12255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9225">
                        <a:lnSpc>
                          <a:spcPct val="100000"/>
                        </a:lnSpc>
                        <a:spcBef>
                          <a:spcPts val="825"/>
                        </a:spcBef>
                      </a:pPr>
                      <a:r>
                        <a:rPr dirty="0" sz="1200" spc="-10">
                          <a:latin typeface="メイリオ"/>
                          <a:cs typeface="メイリオ"/>
                        </a:rPr>
                        <a:t>2,310</a:t>
                      </a:r>
                      <a:r>
                        <a:rPr dirty="0" sz="1200" spc="-50">
                          <a:latin typeface="メイリオ"/>
                          <a:cs typeface="メイリオ"/>
                        </a:rPr>
                        <a:t>円</a:t>
                      </a:r>
                      <a:endParaRPr sz="1200">
                        <a:latin typeface="メイリオ"/>
                        <a:cs typeface="メイリオ"/>
                      </a:endParaRPr>
                    </a:p>
                  </a:txBody>
                  <a:tcPr marL="0" marR="0" marB="0" marT="10477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a:txBody>
                    <a:bodyPr/>
                    <a:lstStyle/>
                    <a:p>
                      <a:pPr marL="191770">
                        <a:lnSpc>
                          <a:spcPct val="100000"/>
                        </a:lnSpc>
                        <a:spcBef>
                          <a:spcPts val="965"/>
                        </a:spcBef>
                      </a:pPr>
                      <a:r>
                        <a:rPr dirty="0" sz="1000" spc="-20" b="1">
                          <a:solidFill>
                            <a:srgbClr val="FFFFFF"/>
                          </a:solidFill>
                          <a:latin typeface="メイリオ"/>
                          <a:cs typeface="メイリオ"/>
                        </a:rPr>
                        <a:t>販売価格</a:t>
                      </a:r>
                      <a:endParaRPr sz="1000">
                        <a:latin typeface="メイリオ"/>
                        <a:cs typeface="メイリオ"/>
                      </a:endParaRPr>
                    </a:p>
                  </a:txBody>
                  <a:tcPr marL="0" marR="0" marB="0" marT="12255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a:txBody>
                    <a:bodyPr/>
                    <a:lstStyle/>
                    <a:p>
                      <a:pPr marL="149225">
                        <a:lnSpc>
                          <a:spcPct val="100000"/>
                        </a:lnSpc>
                        <a:spcBef>
                          <a:spcPts val="825"/>
                        </a:spcBef>
                      </a:pPr>
                      <a:r>
                        <a:rPr dirty="0" sz="1200" spc="-10">
                          <a:latin typeface="メイリオ"/>
                          <a:cs typeface="メイリオ"/>
                        </a:rPr>
                        <a:t>1,422</a:t>
                      </a:r>
                      <a:r>
                        <a:rPr dirty="0" sz="1200" spc="-50">
                          <a:latin typeface="メイリオ"/>
                          <a:cs typeface="メイリオ"/>
                        </a:rPr>
                        <a:t>円</a:t>
                      </a:r>
                      <a:endParaRPr sz="1200">
                        <a:latin typeface="メイリオ"/>
                        <a:cs typeface="メイリオ"/>
                      </a:endParaRPr>
                    </a:p>
                  </a:txBody>
                  <a:tcPr marL="0" marR="0" marB="0" marT="10477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r>
              <a:tr h="443230">
                <a:tc>
                  <a:txBody>
                    <a:bodyPr/>
                    <a:lstStyle/>
                    <a:p>
                      <a:pPr algn="ctr" marL="10795">
                        <a:lnSpc>
                          <a:spcPct val="100000"/>
                        </a:lnSpc>
                        <a:spcBef>
                          <a:spcPts val="969"/>
                        </a:spcBef>
                      </a:pPr>
                      <a:r>
                        <a:rPr dirty="0" sz="1000" spc="-20" b="1">
                          <a:solidFill>
                            <a:srgbClr val="FFFFFF"/>
                          </a:solidFill>
                          <a:latin typeface="メイリオ"/>
                          <a:cs typeface="メイリオ"/>
                        </a:rPr>
                        <a:t>注文可能数</a:t>
                      </a:r>
                      <a:endParaRPr sz="1000">
                        <a:latin typeface="メイリオ"/>
                        <a:cs typeface="メイリオ"/>
                      </a:endParaRPr>
                    </a:p>
                  </a:txBody>
                  <a:tcPr marL="0" marR="0" marB="0" marT="123189">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a:lnSpc>
                          <a:spcPct val="100000"/>
                        </a:lnSpc>
                        <a:spcBef>
                          <a:spcPts val="10"/>
                        </a:spcBef>
                      </a:pPr>
                      <a:endParaRPr sz="900">
                        <a:latin typeface="Times New Roman"/>
                        <a:cs typeface="Times New Roman"/>
                      </a:endParaRPr>
                    </a:p>
                    <a:p>
                      <a:pPr marL="142875">
                        <a:lnSpc>
                          <a:spcPct val="100000"/>
                        </a:lnSpc>
                      </a:pPr>
                      <a:r>
                        <a:rPr dirty="0" sz="900">
                          <a:latin typeface="メイリオ"/>
                          <a:cs typeface="メイリオ"/>
                        </a:rPr>
                        <a:t>50個～</a:t>
                      </a:r>
                      <a:r>
                        <a:rPr dirty="0" sz="900" spc="-5">
                          <a:latin typeface="メイリオ"/>
                          <a:cs typeface="メイリオ"/>
                        </a:rPr>
                        <a:t>  単位未満の注文については、お問い合わせください。</a:t>
                      </a:r>
                      <a:endParaRPr sz="900">
                        <a:latin typeface="メイリオ"/>
                        <a:cs typeface="メイリオ"/>
                      </a:endParaRPr>
                    </a:p>
                  </a:txBody>
                  <a:tcPr marL="0" marR="0" marB="0" marT="127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r>
              <a:tr h="443230">
                <a:tc>
                  <a:txBody>
                    <a:bodyPr/>
                    <a:lstStyle/>
                    <a:p>
                      <a:pPr algn="ctr" marL="10795">
                        <a:lnSpc>
                          <a:spcPct val="100000"/>
                        </a:lnSpc>
                        <a:spcBef>
                          <a:spcPts val="965"/>
                        </a:spcBef>
                      </a:pPr>
                      <a:r>
                        <a:rPr dirty="0" sz="1000" spc="-20" b="1">
                          <a:solidFill>
                            <a:srgbClr val="FFFFFF"/>
                          </a:solidFill>
                          <a:latin typeface="メイリオ"/>
                          <a:cs typeface="メイリオ"/>
                        </a:rPr>
                        <a:t>セット内容</a:t>
                      </a:r>
                      <a:endParaRPr sz="1000">
                        <a:latin typeface="メイリオ"/>
                        <a:cs typeface="メイリオ"/>
                      </a:endParaRPr>
                    </a:p>
                  </a:txBody>
                  <a:tcPr marL="0" marR="0" marB="0" marT="12255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a:lnSpc>
                          <a:spcPct val="100000"/>
                        </a:lnSpc>
                        <a:spcBef>
                          <a:spcPts val="5"/>
                        </a:spcBef>
                      </a:pPr>
                      <a:endParaRPr sz="900">
                        <a:latin typeface="Times New Roman"/>
                        <a:cs typeface="Times New Roman"/>
                      </a:endParaRPr>
                    </a:p>
                    <a:p>
                      <a:pPr marL="142875">
                        <a:lnSpc>
                          <a:spcPct val="100000"/>
                        </a:lnSpc>
                        <a:spcBef>
                          <a:spcPts val="5"/>
                        </a:spcBef>
                      </a:pPr>
                      <a:r>
                        <a:rPr dirty="0" sz="900" spc="-5">
                          <a:latin typeface="メイリオ"/>
                          <a:cs typeface="メイリオ"/>
                        </a:rPr>
                        <a:t>スタンド機能付モバイルバッテリー×</a:t>
                      </a:r>
                      <a:r>
                        <a:rPr dirty="0" sz="900" spc="-10">
                          <a:latin typeface="メイリオ"/>
                          <a:cs typeface="メイリオ"/>
                        </a:rPr>
                        <a:t>1</a:t>
                      </a:r>
                      <a:r>
                        <a:rPr dirty="0" sz="900">
                          <a:latin typeface="メイリオ"/>
                          <a:cs typeface="メイリオ"/>
                        </a:rPr>
                        <a:t>、取扱説明書、micro</a:t>
                      </a:r>
                      <a:r>
                        <a:rPr dirty="0" sz="900" spc="160">
                          <a:latin typeface="メイリオ"/>
                          <a:cs typeface="メイリオ"/>
                        </a:rPr>
                        <a:t>  </a:t>
                      </a:r>
                      <a:r>
                        <a:rPr dirty="0" sz="900" spc="-10">
                          <a:latin typeface="メイリオ"/>
                          <a:cs typeface="メイリオ"/>
                        </a:rPr>
                        <a:t>USB</a:t>
                      </a:r>
                      <a:r>
                        <a:rPr dirty="0" sz="900" spc="-5">
                          <a:latin typeface="メイリオ"/>
                          <a:cs typeface="メイリオ"/>
                        </a:rPr>
                        <a:t>ケーブル×</a:t>
                      </a:r>
                      <a:r>
                        <a:rPr dirty="0" sz="900" spc="-25">
                          <a:latin typeface="メイリオ"/>
                          <a:cs typeface="メイリオ"/>
                        </a:rPr>
                        <a:t>1</a:t>
                      </a:r>
                      <a:endParaRPr sz="900">
                        <a:latin typeface="メイリオ"/>
                        <a:cs typeface="メイリオ"/>
                      </a:endParaRPr>
                    </a:p>
                  </a:txBody>
                  <a:tcPr marL="0" marR="0" marB="0" marT="63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r>
              <a:tr h="443230">
                <a:tc>
                  <a:txBody>
                    <a:bodyPr/>
                    <a:lstStyle/>
                    <a:p>
                      <a:pPr algn="ctr" marL="10795">
                        <a:lnSpc>
                          <a:spcPct val="100000"/>
                        </a:lnSpc>
                        <a:spcBef>
                          <a:spcPts val="965"/>
                        </a:spcBef>
                      </a:pPr>
                      <a:r>
                        <a:rPr dirty="0" sz="1000" b="1">
                          <a:solidFill>
                            <a:srgbClr val="FFFFFF"/>
                          </a:solidFill>
                          <a:latin typeface="メイリオ"/>
                          <a:cs typeface="メイリオ"/>
                        </a:rPr>
                        <a:t>色</a:t>
                      </a:r>
                      <a:endParaRPr sz="1000">
                        <a:latin typeface="メイリオ"/>
                        <a:cs typeface="メイリオ"/>
                      </a:endParaRPr>
                    </a:p>
                  </a:txBody>
                  <a:tcPr marL="0" marR="0" marB="0" marT="12255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a:lnSpc>
                          <a:spcPct val="100000"/>
                        </a:lnSpc>
                        <a:spcBef>
                          <a:spcPts val="5"/>
                        </a:spcBef>
                      </a:pPr>
                      <a:endParaRPr sz="900">
                        <a:latin typeface="Times New Roman"/>
                        <a:cs typeface="Times New Roman"/>
                      </a:endParaRPr>
                    </a:p>
                    <a:p>
                      <a:pPr marL="142875">
                        <a:lnSpc>
                          <a:spcPct val="100000"/>
                        </a:lnSpc>
                        <a:spcBef>
                          <a:spcPts val="5"/>
                        </a:spcBef>
                      </a:pPr>
                      <a:r>
                        <a:rPr dirty="0" sz="900" spc="-5">
                          <a:latin typeface="メイリオ"/>
                          <a:cs typeface="メイリオ"/>
                        </a:rPr>
                        <a:t>ブラック、ホワイト／色指定可</a:t>
                      </a:r>
                      <a:endParaRPr sz="900">
                        <a:latin typeface="メイリオ"/>
                        <a:cs typeface="メイリオ"/>
                      </a:endParaRPr>
                    </a:p>
                  </a:txBody>
                  <a:tcPr marL="0" marR="0" marB="0" marT="63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r>
              <a:tr h="443230">
                <a:tc>
                  <a:txBody>
                    <a:bodyPr/>
                    <a:lstStyle/>
                    <a:p>
                      <a:pPr algn="ctr" marL="10795">
                        <a:lnSpc>
                          <a:spcPct val="100000"/>
                        </a:lnSpc>
                        <a:spcBef>
                          <a:spcPts val="969"/>
                        </a:spcBef>
                      </a:pPr>
                      <a:r>
                        <a:rPr dirty="0" sz="1000" spc="-25" b="1">
                          <a:solidFill>
                            <a:srgbClr val="FFFFFF"/>
                          </a:solidFill>
                          <a:latin typeface="メイリオ"/>
                          <a:cs typeface="メイリオ"/>
                        </a:rPr>
                        <a:t>サイズ</a:t>
                      </a:r>
                      <a:endParaRPr sz="1000">
                        <a:latin typeface="メイリオ"/>
                        <a:cs typeface="メイリオ"/>
                      </a:endParaRPr>
                    </a:p>
                  </a:txBody>
                  <a:tcPr marL="0" marR="0" marB="0" marT="123189">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a:lnSpc>
                          <a:spcPct val="100000"/>
                        </a:lnSpc>
                        <a:spcBef>
                          <a:spcPts val="10"/>
                        </a:spcBef>
                      </a:pPr>
                      <a:endParaRPr sz="900">
                        <a:latin typeface="Times New Roman"/>
                        <a:cs typeface="Times New Roman"/>
                      </a:endParaRPr>
                    </a:p>
                    <a:p>
                      <a:pPr marL="142875">
                        <a:lnSpc>
                          <a:spcPct val="100000"/>
                        </a:lnSpc>
                      </a:pPr>
                      <a:r>
                        <a:rPr dirty="0" sz="900" spc="-10">
                          <a:latin typeface="メイリオ"/>
                          <a:cs typeface="メイリオ"/>
                        </a:rPr>
                        <a:t>本体：26×26×117mm、重量：約</a:t>
                      </a:r>
                      <a:r>
                        <a:rPr dirty="0" sz="900" spc="-25">
                          <a:latin typeface="メイリオ"/>
                          <a:cs typeface="メイリオ"/>
                        </a:rPr>
                        <a:t>85g</a:t>
                      </a:r>
                      <a:endParaRPr sz="900">
                        <a:latin typeface="メイリオ"/>
                        <a:cs typeface="メイリオ"/>
                      </a:endParaRPr>
                    </a:p>
                  </a:txBody>
                  <a:tcPr marL="0" marR="0" marB="0" marT="127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r>
              <a:tr h="443230">
                <a:tc>
                  <a:txBody>
                    <a:bodyPr/>
                    <a:lstStyle/>
                    <a:p>
                      <a:pPr algn="ctr" marL="12065">
                        <a:lnSpc>
                          <a:spcPct val="100000"/>
                        </a:lnSpc>
                        <a:spcBef>
                          <a:spcPts val="965"/>
                        </a:spcBef>
                      </a:pPr>
                      <a:r>
                        <a:rPr dirty="0" sz="1000" spc="-30" b="1">
                          <a:solidFill>
                            <a:srgbClr val="FFFFFF"/>
                          </a:solidFill>
                          <a:latin typeface="メイリオ"/>
                          <a:cs typeface="メイリオ"/>
                        </a:rPr>
                        <a:t>材質</a:t>
                      </a:r>
                      <a:endParaRPr sz="1000">
                        <a:latin typeface="メイリオ"/>
                        <a:cs typeface="メイリオ"/>
                      </a:endParaRPr>
                    </a:p>
                  </a:txBody>
                  <a:tcPr marL="0" marR="0" marB="0" marT="12255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a:lnSpc>
                          <a:spcPct val="100000"/>
                        </a:lnSpc>
                        <a:spcBef>
                          <a:spcPts val="5"/>
                        </a:spcBef>
                      </a:pPr>
                      <a:endParaRPr sz="900">
                        <a:latin typeface="Times New Roman"/>
                        <a:cs typeface="Times New Roman"/>
                      </a:endParaRPr>
                    </a:p>
                    <a:p>
                      <a:pPr marL="142875">
                        <a:lnSpc>
                          <a:spcPct val="100000"/>
                        </a:lnSpc>
                        <a:spcBef>
                          <a:spcPts val="5"/>
                        </a:spcBef>
                      </a:pPr>
                      <a:r>
                        <a:rPr dirty="0" sz="900">
                          <a:latin typeface="メイリオ"/>
                          <a:cs typeface="メイリオ"/>
                        </a:rPr>
                        <a:t>ABS</a:t>
                      </a:r>
                      <a:r>
                        <a:rPr dirty="0" sz="900" spc="-30">
                          <a:latin typeface="メイリオ"/>
                          <a:cs typeface="メイリオ"/>
                        </a:rPr>
                        <a:t> 他</a:t>
                      </a:r>
                      <a:endParaRPr sz="900">
                        <a:latin typeface="メイリオ"/>
                        <a:cs typeface="メイリオ"/>
                      </a:endParaRPr>
                    </a:p>
                  </a:txBody>
                  <a:tcPr marL="0" marR="0" marB="0" marT="63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r>
              <a:tr h="443230">
                <a:tc>
                  <a:txBody>
                    <a:bodyPr/>
                    <a:lstStyle/>
                    <a:p>
                      <a:pPr algn="ctr" marL="12065">
                        <a:lnSpc>
                          <a:spcPct val="100000"/>
                        </a:lnSpc>
                        <a:spcBef>
                          <a:spcPts val="965"/>
                        </a:spcBef>
                      </a:pPr>
                      <a:r>
                        <a:rPr dirty="0" sz="1000" spc="-20" b="1">
                          <a:solidFill>
                            <a:srgbClr val="FFFFFF"/>
                          </a:solidFill>
                          <a:latin typeface="メイリオ"/>
                          <a:cs typeface="メイリオ"/>
                        </a:rPr>
                        <a:t>利用可能容量</a:t>
                      </a:r>
                      <a:endParaRPr sz="1000">
                        <a:latin typeface="メイリオ"/>
                        <a:cs typeface="メイリオ"/>
                      </a:endParaRPr>
                    </a:p>
                  </a:txBody>
                  <a:tcPr marL="0" marR="0" marB="0" marT="12255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a:lnSpc>
                          <a:spcPct val="100000"/>
                        </a:lnSpc>
                        <a:spcBef>
                          <a:spcPts val="5"/>
                        </a:spcBef>
                      </a:pPr>
                      <a:endParaRPr sz="900">
                        <a:latin typeface="Times New Roman"/>
                        <a:cs typeface="Times New Roman"/>
                      </a:endParaRPr>
                    </a:p>
                    <a:p>
                      <a:pPr marL="142875">
                        <a:lnSpc>
                          <a:spcPct val="100000"/>
                        </a:lnSpc>
                        <a:spcBef>
                          <a:spcPts val="5"/>
                        </a:spcBef>
                      </a:pPr>
                      <a:r>
                        <a:rPr dirty="0" sz="900" spc="-10">
                          <a:latin typeface="メイリオ"/>
                          <a:cs typeface="メイリオ"/>
                        </a:rPr>
                        <a:t>2200ｍAh</a:t>
                      </a:r>
                      <a:endParaRPr sz="900">
                        <a:latin typeface="メイリオ"/>
                        <a:cs typeface="メイリオ"/>
                      </a:endParaRPr>
                    </a:p>
                  </a:txBody>
                  <a:tcPr marL="0" marR="0" marB="0" marT="63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r>
              <a:tr h="443865">
                <a:tc>
                  <a:txBody>
                    <a:bodyPr/>
                    <a:lstStyle/>
                    <a:p>
                      <a:pPr algn="ctr" marL="10795">
                        <a:lnSpc>
                          <a:spcPct val="100000"/>
                        </a:lnSpc>
                        <a:spcBef>
                          <a:spcPts val="969"/>
                        </a:spcBef>
                      </a:pPr>
                      <a:r>
                        <a:rPr dirty="0" sz="1000" spc="-20" b="1">
                          <a:solidFill>
                            <a:srgbClr val="FFFFFF"/>
                          </a:solidFill>
                          <a:latin typeface="メイリオ"/>
                          <a:cs typeface="メイリオ"/>
                        </a:rPr>
                        <a:t>パッケージ</a:t>
                      </a:r>
                      <a:endParaRPr sz="1000">
                        <a:latin typeface="メイリオ"/>
                        <a:cs typeface="メイリオ"/>
                      </a:endParaRPr>
                    </a:p>
                  </a:txBody>
                  <a:tcPr marL="0" marR="0" marB="0" marT="123189">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a:lnSpc>
                          <a:spcPct val="100000"/>
                        </a:lnSpc>
                        <a:spcBef>
                          <a:spcPts val="10"/>
                        </a:spcBef>
                      </a:pPr>
                      <a:endParaRPr sz="900">
                        <a:latin typeface="Times New Roman"/>
                        <a:cs typeface="Times New Roman"/>
                      </a:endParaRPr>
                    </a:p>
                    <a:p>
                      <a:pPr marL="142875">
                        <a:lnSpc>
                          <a:spcPct val="100000"/>
                        </a:lnSpc>
                      </a:pPr>
                      <a:r>
                        <a:rPr dirty="0" sz="900">
                          <a:latin typeface="メイリオ"/>
                          <a:cs typeface="メイリオ"/>
                        </a:rPr>
                        <a:t>エアパッキン､</a:t>
                      </a:r>
                      <a:r>
                        <a:rPr dirty="0" sz="900" spc="-25">
                          <a:latin typeface="メイリオ"/>
                          <a:cs typeface="メイリオ"/>
                        </a:rPr>
                        <a:t>紙箱</a:t>
                      </a:r>
                      <a:endParaRPr sz="900">
                        <a:latin typeface="メイリオ"/>
                        <a:cs typeface="メイリオ"/>
                      </a:endParaRPr>
                    </a:p>
                  </a:txBody>
                  <a:tcPr marL="0" marR="0" marB="0" marT="127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r>
              <a:tr h="909319">
                <a:tc>
                  <a:txBody>
                    <a:bodyPr/>
                    <a:lstStyle/>
                    <a:p>
                      <a:pPr>
                        <a:lnSpc>
                          <a:spcPct val="100000"/>
                        </a:lnSpc>
                      </a:pPr>
                      <a:endParaRPr sz="1100">
                        <a:latin typeface="Times New Roman"/>
                        <a:cs typeface="Times New Roman"/>
                      </a:endParaRPr>
                    </a:p>
                    <a:p>
                      <a:pPr>
                        <a:lnSpc>
                          <a:spcPct val="100000"/>
                        </a:lnSpc>
                        <a:spcBef>
                          <a:spcPts val="40"/>
                        </a:spcBef>
                      </a:pPr>
                      <a:endParaRPr sz="1300">
                        <a:latin typeface="Times New Roman"/>
                        <a:cs typeface="Times New Roman"/>
                      </a:endParaRPr>
                    </a:p>
                    <a:p>
                      <a:pPr algn="ctr" marL="10795">
                        <a:lnSpc>
                          <a:spcPct val="100000"/>
                        </a:lnSpc>
                        <a:spcBef>
                          <a:spcPts val="5"/>
                        </a:spcBef>
                      </a:pPr>
                      <a:r>
                        <a:rPr dirty="0" sz="1000" spc="-25" b="1">
                          <a:solidFill>
                            <a:srgbClr val="FFFFFF"/>
                          </a:solidFill>
                          <a:latin typeface="メイリオ"/>
                          <a:cs typeface="メイリオ"/>
                        </a:rPr>
                        <a:t>名入れ</a:t>
                      </a:r>
                      <a:endParaRPr sz="1000">
                        <a:latin typeface="メイリオ"/>
                        <a:cs typeface="メイリオ"/>
                      </a:endParaRPr>
                    </a:p>
                  </a:txBody>
                  <a:tcPr marL="0" marR="0" marB="0" marT="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a:lnSpc>
                          <a:spcPct val="100000"/>
                        </a:lnSpc>
                        <a:spcBef>
                          <a:spcPts val="45"/>
                        </a:spcBef>
                      </a:pPr>
                      <a:endParaRPr sz="1150">
                        <a:latin typeface="Times New Roman"/>
                        <a:cs typeface="Times New Roman"/>
                      </a:endParaRPr>
                    </a:p>
                    <a:p>
                      <a:pPr marL="142875">
                        <a:lnSpc>
                          <a:spcPct val="100000"/>
                        </a:lnSpc>
                      </a:pPr>
                      <a:r>
                        <a:rPr dirty="0" sz="900" spc="-5">
                          <a:latin typeface="メイリオ"/>
                          <a:cs typeface="メイリオ"/>
                        </a:rPr>
                        <a:t>※名入れ方法：パッド印刷、インクジェット印刷</a:t>
                      </a:r>
                      <a:endParaRPr sz="900">
                        <a:latin typeface="メイリオ"/>
                        <a:cs typeface="メイリオ"/>
                      </a:endParaRPr>
                    </a:p>
                    <a:p>
                      <a:pPr marL="142875">
                        <a:lnSpc>
                          <a:spcPct val="100000"/>
                        </a:lnSpc>
                        <a:spcBef>
                          <a:spcPts val="420"/>
                        </a:spcBef>
                      </a:pPr>
                      <a:r>
                        <a:rPr dirty="0" sz="900" spc="-10">
                          <a:latin typeface="メイリオ"/>
                          <a:cs typeface="メイリオ"/>
                        </a:rPr>
                        <a:t>※名入れスペース：パット印刷／W45×H12mm</a:t>
                      </a:r>
                      <a:endParaRPr sz="900">
                        <a:latin typeface="メイリオ"/>
                        <a:cs typeface="メイリオ"/>
                      </a:endParaRPr>
                    </a:p>
                    <a:p>
                      <a:pPr marL="1171575">
                        <a:lnSpc>
                          <a:spcPct val="100000"/>
                        </a:lnSpc>
                        <a:spcBef>
                          <a:spcPts val="430"/>
                        </a:spcBef>
                      </a:pPr>
                      <a:r>
                        <a:rPr dirty="0" sz="900" spc="-10">
                          <a:latin typeface="メイリオ"/>
                          <a:cs typeface="メイリオ"/>
                        </a:rPr>
                        <a:t>インクジェット印刷／Ｗ79×Ｈ12mm（天面）、Ｗ82×Ｈ12mm（</a:t>
                      </a:r>
                      <a:r>
                        <a:rPr dirty="0" sz="900">
                          <a:latin typeface="メイリオ"/>
                          <a:cs typeface="メイリオ"/>
                        </a:rPr>
                        <a:t>側面</a:t>
                      </a:r>
                      <a:r>
                        <a:rPr dirty="0" sz="900" spc="-50">
                          <a:latin typeface="メイリオ"/>
                          <a:cs typeface="メイリオ"/>
                        </a:rPr>
                        <a:t>）</a:t>
                      </a:r>
                      <a:endParaRPr sz="900">
                        <a:latin typeface="メイリオ"/>
                        <a:cs typeface="メイリオ"/>
                      </a:endParaRPr>
                    </a:p>
                  </a:txBody>
                  <a:tcPr marL="0" marR="0" marB="0" marT="571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DDEBF7"/>
                    </a:solidFill>
                  </a:tcPr>
                </a:tc>
                <a:tc hMerge="1">
                  <a:txBody>
                    <a:bodyPr/>
                    <a:lstStyle/>
                    <a:p>
                      <a:pPr/>
                    </a:p>
                  </a:txBody>
                  <a:tcPr marL="0" marR="0" marB="0" marT="0"/>
                </a:tc>
                <a:tc hMerge="1">
                  <a:txBody>
                    <a:bodyPr/>
                    <a:lstStyle/>
                    <a:p>
                      <a:pPr/>
                    </a:p>
                  </a:txBody>
                  <a:tcPr marL="0" marR="0" marB="0" marT="0"/>
                </a:tc>
              </a:tr>
              <a:tr h="525780">
                <a:tc>
                  <a:txBody>
                    <a:bodyPr/>
                    <a:lstStyle/>
                    <a:p>
                      <a:pPr>
                        <a:lnSpc>
                          <a:spcPct val="100000"/>
                        </a:lnSpc>
                        <a:spcBef>
                          <a:spcPts val="30"/>
                        </a:spcBef>
                      </a:pPr>
                      <a:endParaRPr sz="1100">
                        <a:latin typeface="Times New Roman"/>
                        <a:cs typeface="Times New Roman"/>
                      </a:endParaRPr>
                    </a:p>
                    <a:p>
                      <a:pPr algn="ctr" marL="12065">
                        <a:lnSpc>
                          <a:spcPct val="100000"/>
                        </a:lnSpc>
                      </a:pPr>
                      <a:r>
                        <a:rPr dirty="0" sz="1000" spc="-30" b="1">
                          <a:solidFill>
                            <a:srgbClr val="FFFFFF"/>
                          </a:solidFill>
                          <a:latin typeface="メイリオ"/>
                          <a:cs typeface="メイリオ"/>
                        </a:rPr>
                        <a:t>備考</a:t>
                      </a:r>
                      <a:endParaRPr sz="1000">
                        <a:latin typeface="メイリオ"/>
                        <a:cs typeface="メイリオ"/>
                      </a:endParaRPr>
                    </a:p>
                  </a:txBody>
                  <a:tcPr marL="0" marR="0" marB="0" marT="3810">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solidFill>
                      <a:srgbClr val="5B9BD4"/>
                    </a:solidFill>
                  </a:tcPr>
                </a:tc>
                <a:tc gridSpan="3">
                  <a:txBody>
                    <a:bodyPr/>
                    <a:lstStyle/>
                    <a:p>
                      <a:pPr marL="142875">
                        <a:lnSpc>
                          <a:spcPct val="100000"/>
                        </a:lnSpc>
                        <a:spcBef>
                          <a:spcPts val="615"/>
                        </a:spcBef>
                      </a:pPr>
                      <a:r>
                        <a:rPr dirty="0" sz="900" spc="-15">
                          <a:latin typeface="メイリオ"/>
                          <a:cs typeface="メイリオ"/>
                        </a:rPr>
                        <a:t>※最大出力：</a:t>
                      </a:r>
                      <a:r>
                        <a:rPr dirty="0" sz="900" spc="-25">
                          <a:latin typeface="メイリオ"/>
                          <a:cs typeface="メイリオ"/>
                        </a:rPr>
                        <a:t>1A</a:t>
                      </a:r>
                      <a:endParaRPr sz="900">
                        <a:latin typeface="メイリオ"/>
                        <a:cs typeface="メイリオ"/>
                      </a:endParaRPr>
                    </a:p>
                    <a:p>
                      <a:pPr marL="142875">
                        <a:lnSpc>
                          <a:spcPct val="100000"/>
                        </a:lnSpc>
                        <a:spcBef>
                          <a:spcPts val="420"/>
                        </a:spcBef>
                      </a:pPr>
                      <a:r>
                        <a:rPr dirty="0" sz="900" spc="-10">
                          <a:latin typeface="メイリオ"/>
                          <a:cs typeface="メイリオ"/>
                        </a:rPr>
                        <a:t>※PSE</a:t>
                      </a:r>
                      <a:r>
                        <a:rPr dirty="0" sz="900" spc="-5">
                          <a:latin typeface="メイリオ"/>
                          <a:cs typeface="メイリオ"/>
                        </a:rPr>
                        <a:t>技術基準に適合しています。</a:t>
                      </a:r>
                      <a:endParaRPr sz="900">
                        <a:latin typeface="メイリオ"/>
                        <a:cs typeface="メイリオ"/>
                      </a:endParaRPr>
                    </a:p>
                  </a:txBody>
                  <a:tcPr marL="0" marR="0" marB="0" marT="78105">
                    <a:lnL w="12700">
                      <a:solidFill>
                        <a:srgbClr val="9BC2E6"/>
                      </a:solidFill>
                      <a:prstDash val="solid"/>
                    </a:lnL>
                    <a:lnR w="12700">
                      <a:solidFill>
                        <a:srgbClr val="9BC2E6"/>
                      </a:solidFill>
                      <a:prstDash val="solid"/>
                    </a:lnR>
                    <a:lnT w="12700">
                      <a:solidFill>
                        <a:srgbClr val="9BC2E6"/>
                      </a:solidFill>
                      <a:prstDash val="solid"/>
                    </a:lnT>
                    <a:lnB w="12700">
                      <a:solidFill>
                        <a:srgbClr val="9BC2E6"/>
                      </a:solidFill>
                      <a:prstDash val="solid"/>
                    </a:lnB>
                  </a:tcPr>
                </a:tc>
                <a:tc hMerge="1">
                  <a:txBody>
                    <a:bodyPr/>
                    <a:lstStyle/>
                    <a:p>
                      <a:pPr/>
                    </a:p>
                  </a:txBody>
                  <a:tcPr marL="0" marR="0" marB="0" marT="0"/>
                </a:tc>
                <a:tc hMerge="1">
                  <a:txBody>
                    <a:bodyPr/>
                    <a:lstStyle/>
                    <a:p>
                      <a:pPr/>
                    </a:p>
                  </a:txBody>
                  <a:tcPr marL="0" marR="0" marB="0" marT="0"/>
                </a:tc>
              </a:tr>
            </a:tbl>
          </a:graphicData>
        </a:graphic>
      </p:graphicFrame>
      <p:sp>
        <p:nvSpPr>
          <p:cNvPr id="4" name="object 4" descr=""/>
          <p:cNvSpPr/>
          <p:nvPr/>
        </p:nvSpPr>
        <p:spPr>
          <a:xfrm>
            <a:off x="253288" y="7237476"/>
            <a:ext cx="10179050" cy="47625"/>
          </a:xfrm>
          <a:custGeom>
            <a:avLst/>
            <a:gdLst/>
            <a:ahLst/>
            <a:cxnLst/>
            <a:rect l="l" t="t" r="r" b="b"/>
            <a:pathLst>
              <a:path w="10179050" h="47625">
                <a:moveTo>
                  <a:pt x="10178542" y="0"/>
                </a:moveTo>
                <a:lnTo>
                  <a:pt x="0" y="0"/>
                </a:lnTo>
                <a:lnTo>
                  <a:pt x="0" y="47244"/>
                </a:lnTo>
                <a:lnTo>
                  <a:pt x="10178542" y="47244"/>
                </a:lnTo>
                <a:lnTo>
                  <a:pt x="10178542" y="0"/>
                </a:lnTo>
                <a:close/>
              </a:path>
            </a:pathLst>
          </a:custGeom>
          <a:solidFill>
            <a:srgbClr val="5B9BD4"/>
          </a:solidFill>
        </p:spPr>
        <p:txBody>
          <a:bodyPr wrap="square" lIns="0" tIns="0" rIns="0" bIns="0" rtlCol="0"/>
          <a:lstStyle/>
          <a:p/>
        </p:txBody>
      </p:sp>
      <p:sp>
        <p:nvSpPr>
          <p:cNvPr id="5" name="object 5" descr=""/>
          <p:cNvSpPr txBox="1"/>
          <p:nvPr/>
        </p:nvSpPr>
        <p:spPr>
          <a:xfrm>
            <a:off x="5363336" y="7046468"/>
            <a:ext cx="5054600" cy="162560"/>
          </a:xfrm>
          <a:prstGeom prst="rect">
            <a:avLst/>
          </a:prstGeom>
        </p:spPr>
        <p:txBody>
          <a:bodyPr wrap="square" lIns="0" tIns="12700" rIns="0" bIns="0" rtlCol="0" vert="horz">
            <a:spAutoFit/>
          </a:bodyPr>
          <a:lstStyle/>
          <a:p>
            <a:pPr marL="12700">
              <a:lnSpc>
                <a:spcPct val="100000"/>
              </a:lnSpc>
              <a:spcBef>
                <a:spcPts val="100"/>
              </a:spcBef>
            </a:pPr>
            <a:r>
              <a:rPr dirty="0" sz="900" spc="-5">
                <a:solidFill>
                  <a:srgbClr val="FF0000"/>
                </a:solidFill>
                <a:latin typeface="メイリオ"/>
                <a:cs typeface="メイリオ"/>
              </a:rPr>
              <a:t>在庫は流動的で、価格は暫定値です。決定前に必ず在庫確認と正式なお見積りをご依頼ください。</a:t>
            </a:r>
            <a:endParaRPr sz="900">
              <a:latin typeface="メイリオ"/>
              <a:cs typeface="メイリオ"/>
            </a:endParaRPr>
          </a:p>
        </p:txBody>
      </p:sp>
      <p:sp>
        <p:nvSpPr>
          <p:cNvPr id="6" name="object 6"/>
          <p:cNvSpPr txBox="1">
            <a:spLocks noGrp="1"/>
          </p:cNvSpPr>
          <p:nvPr>
            <p:ph type="title"/>
          </p:nvPr>
        </p:nvSpPr>
        <p:spPr>
          <a:prstGeom prst="rect"/>
        </p:spPr>
        <p:txBody>
          <a:bodyPr wrap="square" lIns="0" tIns="12700" rIns="0" bIns="0" rtlCol="0" vert="horz">
            <a:spAutoFit/>
          </a:bodyPr>
          <a:lstStyle/>
          <a:p>
            <a:pPr marL="12700">
              <a:lnSpc>
                <a:spcPct val="100000"/>
              </a:lnSpc>
              <a:spcBef>
                <a:spcPts val="100"/>
              </a:spcBef>
              <a:tabLst>
                <a:tab pos="1757680" algn="l"/>
                <a:tab pos="3504565" algn="l"/>
              </a:tabLst>
            </a:pPr>
            <a:r>
              <a:rPr dirty="0" spc="615"/>
              <a:t>提</a:t>
            </a:r>
            <a:r>
              <a:rPr dirty="0" spc="610"/>
              <a:t>案</a:t>
            </a:r>
            <a:r>
              <a:rPr dirty="0" spc="620"/>
              <a:t>書</a:t>
            </a:r>
            <a:r>
              <a:rPr dirty="0" spc="-50"/>
              <a:t>（</a:t>
            </a:r>
            <a:r>
              <a:rPr dirty="0"/>
              <a:t>	</a:t>
            </a:r>
            <a:r>
              <a:rPr dirty="0" spc="620"/>
              <a:t>商</a:t>
            </a:r>
            <a:r>
              <a:rPr dirty="0" spc="610"/>
              <a:t>品</a:t>
            </a:r>
            <a:r>
              <a:rPr dirty="0" spc="620"/>
              <a:t>情</a:t>
            </a:r>
            <a:r>
              <a:rPr dirty="0" spc="-50"/>
              <a:t>報</a:t>
            </a:r>
            <a:r>
              <a:rPr dirty="0"/>
              <a:t>	</a:t>
            </a:r>
            <a:r>
              <a:rPr dirty="0" spc="-50"/>
              <a:t>）</a:t>
            </a:r>
          </a:p>
        </p:txBody>
      </p:sp>
      <p:sp>
        <p:nvSpPr>
          <p:cNvPr id="7" name="object 7" descr=""/>
          <p:cNvSpPr txBox="1"/>
          <p:nvPr/>
        </p:nvSpPr>
        <p:spPr>
          <a:xfrm>
            <a:off x="7901813" y="234950"/>
            <a:ext cx="2520950" cy="1285875"/>
          </a:xfrm>
          <a:prstGeom prst="rect">
            <a:avLst/>
          </a:prstGeom>
          <a:ln w="12700">
            <a:solidFill>
              <a:srgbClr val="9BC2E6"/>
            </a:solidFill>
          </a:ln>
        </p:spPr>
        <p:txBody>
          <a:bodyPr wrap="square" lIns="0" tIns="635" rIns="0" bIns="0" rtlCol="0" vert="horz">
            <a:spAutoFit/>
          </a:bodyPr>
          <a:lstStyle/>
          <a:p>
            <a:pPr>
              <a:lnSpc>
                <a:spcPct val="100000"/>
              </a:lnSpc>
              <a:spcBef>
                <a:spcPts val="5"/>
              </a:spcBef>
            </a:pPr>
            <a:endParaRPr sz="2000">
              <a:latin typeface="Times New Roman"/>
              <a:cs typeface="Times New Roman"/>
            </a:endParaRPr>
          </a:p>
          <a:p>
            <a:pPr algn="ctr" marL="22860">
              <a:lnSpc>
                <a:spcPct val="100000"/>
              </a:lnSpc>
            </a:pPr>
            <a:r>
              <a:rPr dirty="0" sz="1400" spc="-5">
                <a:latin typeface="メイリオ"/>
                <a:cs typeface="メイリオ"/>
              </a:rPr>
              <a:t>(会社名</a:t>
            </a:r>
            <a:r>
              <a:rPr dirty="0" sz="1400" spc="-50">
                <a:latin typeface="メイリオ"/>
                <a:cs typeface="メイリオ"/>
              </a:rPr>
              <a:t>）</a:t>
            </a:r>
            <a:endParaRPr sz="1400">
              <a:latin typeface="メイリオ"/>
              <a:cs typeface="メイリオ"/>
            </a:endParaRPr>
          </a:p>
          <a:p>
            <a:pPr algn="ctr" marL="22225">
              <a:lnSpc>
                <a:spcPct val="100000"/>
              </a:lnSpc>
              <a:spcBef>
                <a:spcPts val="960"/>
              </a:spcBef>
            </a:pPr>
            <a:r>
              <a:rPr dirty="0" sz="1400" spc="-10" b="1">
                <a:latin typeface="メイリオ"/>
                <a:cs typeface="メイリオ"/>
              </a:rPr>
              <a:t>TEL：（</a:t>
            </a:r>
            <a:r>
              <a:rPr dirty="0" sz="1400" b="1">
                <a:latin typeface="メイリオ"/>
                <a:cs typeface="メイリオ"/>
              </a:rPr>
              <a:t>電話番号</a:t>
            </a:r>
            <a:r>
              <a:rPr dirty="0" sz="1400" spc="-50" b="1">
                <a:latin typeface="メイリオ"/>
                <a:cs typeface="メイリオ"/>
              </a:rPr>
              <a:t>）</a:t>
            </a:r>
            <a:endParaRPr sz="1400">
              <a:latin typeface="メイリオ"/>
              <a:cs typeface="メイリオ"/>
            </a:endParaRPr>
          </a:p>
        </p:txBody>
      </p:sp>
      <p:pic>
        <p:nvPicPr>
          <p:cNvPr id="8" name="object 8" descr=""/>
          <p:cNvPicPr/>
          <p:nvPr/>
        </p:nvPicPr>
        <p:blipFill>
          <a:blip r:embed="rId2" cstate="print"/>
          <a:stretch>
            <a:fillRect/>
          </a:stretch>
        </p:blipFill>
        <p:spPr>
          <a:xfrm>
            <a:off x="863116" y="1711402"/>
            <a:ext cx="3287563" cy="2518222"/>
          </a:xfrm>
          <a:prstGeom prst="rect">
            <a:avLst/>
          </a:prstGeom>
        </p:spPr>
      </p:pic>
      <p:sp>
        <p:nvSpPr>
          <p:cNvPr id="9" name="object 9" descr=""/>
          <p:cNvSpPr txBox="1"/>
          <p:nvPr/>
        </p:nvSpPr>
        <p:spPr>
          <a:xfrm>
            <a:off x="1202232" y="1525905"/>
            <a:ext cx="2000885" cy="208279"/>
          </a:xfrm>
          <a:prstGeom prst="rect">
            <a:avLst/>
          </a:prstGeom>
        </p:spPr>
        <p:txBody>
          <a:bodyPr wrap="square" lIns="0" tIns="12700" rIns="0" bIns="0" rtlCol="0" vert="horz">
            <a:spAutoFit/>
          </a:bodyPr>
          <a:lstStyle/>
          <a:p>
            <a:pPr marL="12700">
              <a:lnSpc>
                <a:spcPct val="100000"/>
              </a:lnSpc>
              <a:spcBef>
                <a:spcPts val="100"/>
              </a:spcBef>
            </a:pPr>
            <a:r>
              <a:rPr dirty="0" sz="1200">
                <a:latin typeface="Calibri"/>
                <a:cs typeface="Calibri"/>
              </a:rPr>
              <a:t>QR</a:t>
            </a:r>
            <a:r>
              <a:rPr dirty="0" sz="800" spc="-5">
                <a:latin typeface="游ゴシック"/>
                <a:cs typeface="游ゴシック"/>
              </a:rPr>
              <a:t>コードから商品ページをご覧頂けます</a:t>
            </a:r>
            <a:endParaRPr sz="800">
              <a:latin typeface="游ゴシック"/>
              <a:cs typeface="游ゴシック"/>
            </a:endParaRPr>
          </a:p>
        </p:txBody>
      </p:sp>
      <p:grpSp>
        <p:nvGrpSpPr>
          <p:cNvPr id="10" name="object 10" descr=""/>
          <p:cNvGrpSpPr/>
          <p:nvPr/>
        </p:nvGrpSpPr>
        <p:grpSpPr>
          <a:xfrm>
            <a:off x="289559" y="1505648"/>
            <a:ext cx="927100" cy="913765"/>
            <a:chOff x="289559" y="1505648"/>
            <a:chExt cx="927100" cy="913765"/>
          </a:xfrm>
        </p:grpSpPr>
        <p:pic>
          <p:nvPicPr>
            <p:cNvPr id="11" name="object 11" descr=""/>
            <p:cNvPicPr/>
            <p:nvPr/>
          </p:nvPicPr>
          <p:blipFill>
            <a:blip r:embed="rId3" cstate="print"/>
            <a:stretch>
              <a:fillRect/>
            </a:stretch>
          </p:blipFill>
          <p:spPr>
            <a:xfrm>
              <a:off x="289559" y="1505648"/>
              <a:ext cx="926591" cy="913193"/>
            </a:xfrm>
            <a:prstGeom prst="rect">
              <a:avLst/>
            </a:prstGeom>
          </p:spPr>
        </p:pic>
        <p:pic>
          <p:nvPicPr>
            <p:cNvPr id="12" name="object 12" descr=""/>
            <p:cNvPicPr/>
            <p:nvPr/>
          </p:nvPicPr>
          <p:blipFill>
            <a:blip r:embed="rId4" cstate="print"/>
            <a:stretch>
              <a:fillRect/>
            </a:stretch>
          </p:blipFill>
          <p:spPr>
            <a:xfrm>
              <a:off x="396239" y="1616913"/>
              <a:ext cx="601141" cy="579805"/>
            </a:xfrm>
            <a:prstGeom prst="rect">
              <a:avLst/>
            </a:prstGeom>
          </p:spPr>
        </p:pic>
      </p:grpSp>
      <p:pic>
        <p:nvPicPr>
          <p:cNvPr id="13" name="object 13" descr=""/>
          <p:cNvPicPr/>
          <p:nvPr/>
        </p:nvPicPr>
        <p:blipFill>
          <a:blip r:embed="rId5" cstate="print"/>
          <a:stretch>
            <a:fillRect/>
          </a:stretch>
        </p:blipFill>
        <p:spPr>
          <a:xfrm>
            <a:off x="901374" y="4420622"/>
            <a:ext cx="850280" cy="1250051"/>
          </a:xfrm>
          <a:prstGeom prst="rect">
            <a:avLst/>
          </a:prstGeom>
        </p:spPr>
      </p:pic>
      <p:pic>
        <p:nvPicPr>
          <p:cNvPr id="14" name="object 14" descr=""/>
          <p:cNvPicPr/>
          <p:nvPr/>
        </p:nvPicPr>
        <p:blipFill>
          <a:blip r:embed="rId6" cstate="print"/>
          <a:stretch>
            <a:fillRect/>
          </a:stretch>
        </p:blipFill>
        <p:spPr>
          <a:xfrm>
            <a:off x="629284" y="5794527"/>
            <a:ext cx="1292426" cy="1242989"/>
          </a:xfrm>
          <a:prstGeom prst="rect">
            <a:avLst/>
          </a:prstGeom>
        </p:spPr>
      </p:pic>
      <p:pic>
        <p:nvPicPr>
          <p:cNvPr id="15" name="object 15" descr=""/>
          <p:cNvPicPr/>
          <p:nvPr/>
        </p:nvPicPr>
        <p:blipFill>
          <a:blip r:embed="rId7" cstate="print"/>
          <a:stretch>
            <a:fillRect/>
          </a:stretch>
        </p:blipFill>
        <p:spPr>
          <a:xfrm>
            <a:off x="2540380" y="5780621"/>
            <a:ext cx="1394459" cy="1341120"/>
          </a:xfrm>
          <a:prstGeom prst="rect">
            <a:avLst/>
          </a:prstGeom>
        </p:spPr>
      </p:pic>
      <p:pic>
        <p:nvPicPr>
          <p:cNvPr id="16" name="object 16" descr=""/>
          <p:cNvPicPr/>
          <p:nvPr/>
        </p:nvPicPr>
        <p:blipFill>
          <a:blip r:embed="rId8" cstate="print"/>
          <a:stretch>
            <a:fillRect/>
          </a:stretch>
        </p:blipFill>
        <p:spPr>
          <a:xfrm>
            <a:off x="2543682" y="4354830"/>
            <a:ext cx="1360448" cy="1085571"/>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2023-11-07T08:00:06Z</dcterms:created>
  <dcterms:modified xsi:type="dcterms:W3CDTF">2023-11-07T08:00:06Z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2023-11-07T00:00:00Z</vt:filetime>
  </property>
  <property fmtid="{D5CDD505-2E9C-101B-9397-08002B2CF9AE}" pid="3" name="Creator">
    <vt:lpwstr>Microsoft® Excel® for Microsoft 365</vt:lpwstr>
  </property>
  <property fmtid="{D5CDD505-2E9C-101B-9397-08002B2CF9AE}" pid="4" name="LastSaved">
    <vt:filetime>2023-11-07T00:00:00Z</vt:filetime>
  </property>
  <property fmtid="{D5CDD505-2E9C-101B-9397-08002B2CF9AE}" pid="5" name="Producer">
    <vt:lpwstr>Microsoft® Excel® for Microsoft 365</vt:lpwstr>
  </property>
</Properties>
</file>