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2850"/>
  <p:notesSz cx="10693400" cy="7562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78891" y="858012"/>
            <a:ext cx="7506970" cy="45720"/>
          </a:xfrm>
          <a:custGeom>
            <a:avLst/>
            <a:gdLst/>
            <a:ahLst/>
            <a:cxnLst/>
            <a:rect l="l" t="t" r="r" b="b"/>
            <a:pathLst>
              <a:path w="7506970" h="45719">
                <a:moveTo>
                  <a:pt x="0" y="45669"/>
                </a:moveTo>
                <a:lnTo>
                  <a:pt x="7506970" y="45669"/>
                </a:lnTo>
                <a:lnTo>
                  <a:pt x="7506970" y="0"/>
                </a:lnTo>
                <a:lnTo>
                  <a:pt x="0" y="0"/>
                </a:lnTo>
                <a:lnTo>
                  <a:pt x="0" y="45669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278891" y="903681"/>
            <a:ext cx="7506970" cy="675640"/>
          </a:xfrm>
          <a:custGeom>
            <a:avLst/>
            <a:gdLst/>
            <a:ahLst/>
            <a:cxnLst/>
            <a:rect l="l" t="t" r="r" b="b"/>
            <a:pathLst>
              <a:path w="7506970" h="675640">
                <a:moveTo>
                  <a:pt x="7506970" y="0"/>
                </a:moveTo>
                <a:lnTo>
                  <a:pt x="0" y="0"/>
                </a:lnTo>
                <a:lnTo>
                  <a:pt x="0" y="675436"/>
                </a:lnTo>
                <a:lnTo>
                  <a:pt x="7506970" y="675436"/>
                </a:lnTo>
                <a:lnTo>
                  <a:pt x="7506970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914" y="321056"/>
            <a:ext cx="3848735" cy="422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Meiryo"/>
                <a:cs typeface="Meiry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57680" algn="l"/>
                <a:tab pos="3504565" algn="l"/>
              </a:tabLst>
            </a:pPr>
            <a:r>
              <a:rPr dirty="0" spc="610"/>
              <a:t>提案</a:t>
            </a:r>
            <a:r>
              <a:rPr dirty="0" spc="620"/>
              <a:t>書</a:t>
            </a:r>
            <a:r>
              <a:rPr dirty="0" spc="-50"/>
              <a:t>（</a:t>
            </a:r>
            <a:r>
              <a:rPr dirty="0"/>
              <a:t>	</a:t>
            </a:r>
            <a:r>
              <a:rPr dirty="0" spc="620"/>
              <a:t>商</a:t>
            </a:r>
            <a:r>
              <a:rPr dirty="0" spc="610"/>
              <a:t>品</a:t>
            </a:r>
            <a:r>
              <a:rPr dirty="0" spc="620"/>
              <a:t>情</a:t>
            </a:r>
            <a:r>
              <a:rPr dirty="0" spc="-50"/>
              <a:t>報</a:t>
            </a:r>
            <a:r>
              <a:rPr dirty="0"/>
              <a:t>	</a:t>
            </a:r>
            <a:r>
              <a:rPr dirty="0" spc="-50"/>
              <a:t>）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927720" y="292862"/>
            <a:ext cx="2482850" cy="1285875"/>
          </a:xfrm>
          <a:prstGeom prst="rect">
            <a:avLst/>
          </a:prstGeom>
          <a:ln w="12700">
            <a:solidFill>
              <a:srgbClr val="9BC2E6"/>
            </a:solidFill>
          </a:ln>
        </p:spPr>
        <p:txBody>
          <a:bodyPr wrap="square" lIns="0" tIns="882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695"/>
              </a:spcBef>
            </a:pPr>
            <a:endParaRPr sz="1400">
              <a:latin typeface="Times New Roman"/>
              <a:cs typeface="Times New Roman"/>
            </a:endParaRPr>
          </a:p>
          <a:p>
            <a:pPr algn="ctr" marL="20955">
              <a:lnSpc>
                <a:spcPct val="100000"/>
              </a:lnSpc>
            </a:pPr>
            <a:r>
              <a:rPr dirty="0" sz="1400" spc="-5">
                <a:latin typeface="Meiryo"/>
                <a:cs typeface="Meiryo"/>
              </a:rPr>
              <a:t>(会社名</a:t>
            </a:r>
            <a:r>
              <a:rPr dirty="0" sz="1400" spc="-50">
                <a:latin typeface="Meiryo"/>
                <a:cs typeface="Meiryo"/>
              </a:rPr>
              <a:t>）</a:t>
            </a:r>
            <a:endParaRPr sz="1400">
              <a:latin typeface="Meiryo"/>
              <a:cs typeface="Meiryo"/>
            </a:endParaRPr>
          </a:p>
          <a:p>
            <a:pPr algn="ctr" marL="20320">
              <a:lnSpc>
                <a:spcPct val="100000"/>
              </a:lnSpc>
              <a:spcBef>
                <a:spcPts val="960"/>
              </a:spcBef>
            </a:pPr>
            <a:r>
              <a:rPr dirty="0" sz="1400" spc="-10" b="1">
                <a:latin typeface="Meiryo"/>
                <a:cs typeface="Meiryo"/>
              </a:rPr>
              <a:t>TEL：（</a:t>
            </a:r>
            <a:r>
              <a:rPr dirty="0" sz="1400" b="1">
                <a:latin typeface="Meiryo"/>
                <a:cs typeface="Meiryo"/>
              </a:rPr>
              <a:t>電話番号</a:t>
            </a:r>
            <a:r>
              <a:rPr dirty="0" sz="1400" spc="-50" b="1">
                <a:latin typeface="Meiryo"/>
                <a:cs typeface="Meiryo"/>
              </a:rPr>
              <a:t>）</a:t>
            </a:r>
            <a:endParaRPr sz="1400">
              <a:latin typeface="Meiryo"/>
              <a:cs typeface="Meiryo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396493" y="1010682"/>
          <a:ext cx="6189345" cy="4222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96540"/>
                <a:gridCol w="3315970"/>
              </a:tblGrid>
              <a:tr h="42227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755"/>
                        </a:spcBef>
                        <a:tabLst>
                          <a:tab pos="1457960" algn="l"/>
                        </a:tabLst>
                      </a:pPr>
                      <a:r>
                        <a:rPr dirty="0" sz="1400" b="1">
                          <a:latin typeface="Meiryo"/>
                          <a:cs typeface="Meiryo"/>
                        </a:rPr>
                        <a:t>スケッチパッ</a:t>
                      </a:r>
                      <a:r>
                        <a:rPr dirty="0" sz="1400" spc="-50" b="1">
                          <a:latin typeface="Meiryo"/>
                          <a:cs typeface="Meiryo"/>
                        </a:rPr>
                        <a:t>ド</a:t>
                      </a:r>
                      <a:r>
                        <a:rPr dirty="0" sz="1400" b="1">
                          <a:latin typeface="Meiryo"/>
                          <a:cs typeface="Meiryo"/>
                        </a:rPr>
                        <a:t>	</a:t>
                      </a:r>
                      <a:r>
                        <a:rPr dirty="0" sz="1400" spc="-10" b="1">
                          <a:latin typeface="Meiryo"/>
                          <a:cs typeface="Meiryo"/>
                        </a:rPr>
                        <a:t>MC132</a:t>
                      </a:r>
                      <a:endParaRPr sz="1400">
                        <a:latin typeface="Meiryo"/>
                        <a:cs typeface="Meiryo"/>
                      </a:endParaRPr>
                    </a:p>
                  </a:txBody>
                  <a:tcPr marL="0" marR="0" marB="0" marT="95885"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693420">
                        <a:lnSpc>
                          <a:spcPts val="1355"/>
                        </a:lnSpc>
                      </a:pPr>
                      <a:r>
                        <a:rPr dirty="0" sz="1200" spc="-10" b="1">
                          <a:latin typeface="Meiryo"/>
                          <a:cs typeface="Meiryo"/>
                        </a:rPr>
                        <a:t>付属のペンを使い、</a:t>
                      </a:r>
                      <a:endParaRPr sz="1200">
                        <a:latin typeface="Meiryo"/>
                        <a:cs typeface="Meiryo"/>
                      </a:endParaRPr>
                    </a:p>
                    <a:p>
                      <a:pPr marL="693420">
                        <a:lnSpc>
                          <a:spcPts val="1345"/>
                        </a:lnSpc>
                        <a:spcBef>
                          <a:spcPts val="530"/>
                        </a:spcBef>
                      </a:pPr>
                      <a:r>
                        <a:rPr dirty="0" sz="1200" spc="-5" b="1">
                          <a:latin typeface="Meiryo"/>
                          <a:cs typeface="Meiryo"/>
                        </a:rPr>
                        <a:t>手書き感覚で描ける電子メモパッド。</a:t>
                      </a:r>
                      <a:endParaRPr sz="1200">
                        <a:latin typeface="Meiryo"/>
                        <a:cs typeface="Meiryo"/>
                      </a:endParaRPr>
                    </a:p>
                  </a:txBody>
                  <a:tcPr marL="0" marR="0" marB="0" marT="0">
                    <a:solidFill>
                      <a:srgbClr val="DDEBF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4412488" y="1636903"/>
          <a:ext cx="6088380" cy="5379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7569"/>
                <a:gridCol w="1755775"/>
                <a:gridCol w="878205"/>
                <a:gridCol w="2487295"/>
              </a:tblGrid>
              <a:tr h="443230"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dirty="0" sz="1000" spc="-10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商品</a:t>
                      </a:r>
                      <a:r>
                        <a:rPr dirty="0" sz="1000" spc="-25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ID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12255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400" spc="-10">
                          <a:latin typeface="Meiryo"/>
                          <a:cs typeface="Meiryo"/>
                        </a:rPr>
                        <a:t>70000132</a:t>
                      </a:r>
                      <a:endParaRPr sz="1400">
                        <a:latin typeface="Meiryo"/>
                        <a:cs typeface="Meiryo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43230"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dirty="0" sz="1000" spc="-30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定価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12255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dirty="0" sz="1200" spc="-20">
                          <a:latin typeface="Meiryo"/>
                          <a:cs typeface="Meiryo"/>
                        </a:rPr>
                        <a:t>1,540</a:t>
                      </a:r>
                      <a:r>
                        <a:rPr dirty="0" sz="1200" spc="-50">
                          <a:latin typeface="Meiryo"/>
                          <a:cs typeface="Meiryo"/>
                        </a:rPr>
                        <a:t>円</a:t>
                      </a:r>
                      <a:endParaRPr sz="1200">
                        <a:latin typeface="Meiryo"/>
                        <a:cs typeface="Meiryo"/>
                      </a:endParaRPr>
                    </a:p>
                  </a:txBody>
                  <a:tcPr marL="0" marR="0" marB="0" marT="10477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191770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販売価格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12255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dirty="0" sz="1200" spc="-20">
                          <a:latin typeface="Meiryo"/>
                          <a:cs typeface="Meiryo"/>
                        </a:rPr>
                        <a:t>924</a:t>
                      </a:r>
                      <a:r>
                        <a:rPr dirty="0" sz="1200" spc="-50">
                          <a:latin typeface="Meiryo"/>
                          <a:cs typeface="Meiryo"/>
                        </a:rPr>
                        <a:t>円</a:t>
                      </a:r>
                      <a:endParaRPr sz="1200">
                        <a:latin typeface="Meiryo"/>
                        <a:cs typeface="Meiryo"/>
                      </a:endParaRPr>
                    </a:p>
                  </a:txBody>
                  <a:tcPr marL="0" marR="0" marB="0" marT="10477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443865"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注文可能数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123189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10">
                          <a:latin typeface="Meiryo"/>
                          <a:cs typeface="Meiryo"/>
                        </a:rPr>
                        <a:t>36</a:t>
                      </a:r>
                      <a:r>
                        <a:rPr dirty="0" sz="900">
                          <a:latin typeface="Meiryo"/>
                          <a:cs typeface="Meiryo"/>
                        </a:rPr>
                        <a:t>個～</a:t>
                      </a:r>
                      <a:r>
                        <a:rPr dirty="0" sz="900" spc="-5">
                          <a:latin typeface="Meiryo"/>
                          <a:cs typeface="Meiryo"/>
                        </a:rPr>
                        <a:t>  単位未満の注文については、お問い合わせください。</a:t>
                      </a:r>
                      <a:endParaRPr sz="900">
                        <a:latin typeface="Meiryo"/>
                        <a:cs typeface="Meiryo"/>
                      </a:endParaRPr>
                    </a:p>
                  </a:txBody>
                  <a:tcPr marL="0" marR="0" marB="0" marT="127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054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セット内容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889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30">
                          <a:latin typeface="Meiryo"/>
                          <a:cs typeface="Meiryo"/>
                        </a:rPr>
                        <a:t>スケッチパッド  </a:t>
                      </a:r>
                      <a:r>
                        <a:rPr dirty="0" sz="900" spc="-10">
                          <a:latin typeface="Meiryo"/>
                          <a:cs typeface="Meiryo"/>
                        </a:rPr>
                        <a:t>MC132×1</a:t>
                      </a:r>
                      <a:endParaRPr sz="900">
                        <a:latin typeface="Meiryo"/>
                        <a:cs typeface="Meiryo"/>
                      </a:endParaRPr>
                    </a:p>
                  </a:txBody>
                  <a:tcPr marL="0" marR="0" marB="0" marT="3302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43230"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dirty="0" sz="1000" spc="-50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色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12255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15">
                          <a:latin typeface="Meiryo"/>
                          <a:cs typeface="Meiryo"/>
                        </a:rPr>
                        <a:t>画像参照</a:t>
                      </a:r>
                      <a:endParaRPr sz="900">
                        <a:latin typeface="Meiryo"/>
                        <a:cs typeface="Meiryo"/>
                      </a:endParaRPr>
                    </a:p>
                  </a:txBody>
                  <a:tcPr marL="0" marR="0" marB="0" marT="63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43230"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000" spc="-25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サイズ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123189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20">
                          <a:latin typeface="Meiryo"/>
                          <a:cs typeface="Meiryo"/>
                        </a:rPr>
                        <a:t>本体：</a:t>
                      </a:r>
                      <a:r>
                        <a:rPr dirty="0" sz="900" spc="-10">
                          <a:latin typeface="Meiryo"/>
                          <a:cs typeface="Meiryo"/>
                        </a:rPr>
                        <a:t>227×147×5mm</a:t>
                      </a:r>
                      <a:r>
                        <a:rPr dirty="0" sz="900" spc="-20">
                          <a:latin typeface="Meiryo"/>
                          <a:cs typeface="Meiryo"/>
                        </a:rPr>
                        <a:t>、化粧箱：</a:t>
                      </a:r>
                      <a:r>
                        <a:rPr dirty="0" sz="900" spc="-10">
                          <a:latin typeface="Meiryo"/>
                          <a:cs typeface="Meiryo"/>
                        </a:rPr>
                        <a:t>230×150×8mm</a:t>
                      </a:r>
                      <a:endParaRPr sz="900">
                        <a:latin typeface="Meiryo"/>
                        <a:cs typeface="Meiryo"/>
                      </a:endParaRPr>
                    </a:p>
                  </a:txBody>
                  <a:tcPr marL="0" marR="0" marB="0" marT="127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43230"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dirty="0" sz="1000" spc="-30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材質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12255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25">
                          <a:latin typeface="Meiryo"/>
                          <a:cs typeface="Meiryo"/>
                        </a:rPr>
                        <a:t>ABS</a:t>
                      </a:r>
                      <a:endParaRPr sz="900">
                        <a:latin typeface="Meiryo"/>
                        <a:cs typeface="Meiryo"/>
                      </a:endParaRPr>
                    </a:p>
                  </a:txBody>
                  <a:tcPr marL="0" marR="0" marB="0" marT="63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007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パッケージ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5588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25">
                          <a:latin typeface="Meiryo"/>
                          <a:cs typeface="Meiryo"/>
                        </a:rPr>
                        <a:t>箱入</a:t>
                      </a:r>
                      <a:endParaRPr sz="900">
                        <a:latin typeface="Meiryo"/>
                        <a:cs typeface="Meiryo"/>
                      </a:endParaRPr>
                    </a:p>
                  </a:txBody>
                  <a:tcPr marL="0" marR="0" marB="0" marT="8001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9950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</a:pPr>
                      <a:r>
                        <a:rPr dirty="0" sz="1000" spc="-25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名入れ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10">
                          <a:latin typeface="Meiryo"/>
                          <a:cs typeface="Meiryo"/>
                        </a:rPr>
                        <a:t>※印刷方法：パッド</a:t>
                      </a:r>
                      <a:endParaRPr sz="900">
                        <a:latin typeface="Meiryo"/>
                        <a:cs typeface="Meiryo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900" spc="-5">
                          <a:latin typeface="Meiryo"/>
                          <a:cs typeface="Meiryo"/>
                        </a:rPr>
                        <a:t>※名入れ箇所：表面上部</a:t>
                      </a:r>
                      <a:endParaRPr sz="900">
                        <a:latin typeface="Meiryo"/>
                        <a:cs typeface="Meiryo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900" spc="-20">
                          <a:latin typeface="Meiryo"/>
                          <a:cs typeface="Meiryo"/>
                        </a:rPr>
                        <a:t>※名入れスペース：</a:t>
                      </a:r>
                      <a:r>
                        <a:rPr dirty="0" sz="900" spc="-10">
                          <a:latin typeface="Meiryo"/>
                          <a:cs typeface="Meiryo"/>
                        </a:rPr>
                        <a:t>10×50mm</a:t>
                      </a:r>
                      <a:endParaRPr sz="900">
                        <a:latin typeface="Meiryo"/>
                        <a:cs typeface="Meiryo"/>
                      </a:endParaRPr>
                    </a:p>
                  </a:txBody>
                  <a:tcPr marL="0" marR="0" marB="0" marT="8445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184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2065">
                        <a:lnSpc>
                          <a:spcPct val="100000"/>
                        </a:lnSpc>
                      </a:pPr>
                      <a:r>
                        <a:rPr dirty="0" sz="1000" spc="-30" b="1">
                          <a:solidFill>
                            <a:srgbClr val="FFFFFF"/>
                          </a:solidFill>
                          <a:latin typeface="Meiryo"/>
                          <a:cs typeface="Meiryo"/>
                        </a:rPr>
                        <a:t>備考</a:t>
                      </a:r>
                      <a:endParaRPr sz="1000">
                        <a:latin typeface="Meiryo"/>
                        <a:cs typeface="Meiryo"/>
                      </a:endParaRPr>
                    </a:p>
                  </a:txBody>
                  <a:tcPr marL="0" marR="0" marB="0" marT="6540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42875" marR="2455545">
                        <a:lnSpc>
                          <a:spcPct val="140000"/>
                        </a:lnSpc>
                        <a:spcBef>
                          <a:spcPts val="555"/>
                        </a:spcBef>
                      </a:pPr>
                      <a:r>
                        <a:rPr dirty="0" sz="900" spc="-5">
                          <a:latin typeface="Meiryo"/>
                          <a:cs typeface="Meiryo"/>
                        </a:rPr>
                        <a:t>ボタン一つで一括消去できて何回でも使用可能。</a:t>
                      </a:r>
                      <a:r>
                        <a:rPr dirty="0" sz="900" spc="-10">
                          <a:latin typeface="Meiryo"/>
                          <a:cs typeface="Meiryo"/>
                        </a:rPr>
                        <a:t>紙の節約に貢献。</a:t>
                      </a:r>
                      <a:endParaRPr sz="900">
                        <a:latin typeface="Meiryo"/>
                        <a:cs typeface="Meiryo"/>
                      </a:endParaRPr>
                    </a:p>
                  </a:txBody>
                  <a:tcPr marL="0" marR="0" marB="0" marT="7048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6" name="object 6" descr=""/>
          <p:cNvSpPr txBox="1"/>
          <p:nvPr/>
        </p:nvSpPr>
        <p:spPr>
          <a:xfrm>
            <a:off x="5350890" y="7058659"/>
            <a:ext cx="50546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solidFill>
                  <a:srgbClr val="FF0000"/>
                </a:solidFill>
                <a:latin typeface="Meiryo"/>
                <a:cs typeface="Meiryo"/>
              </a:rPr>
              <a:t>在庫は流動的で、価格は暫定値です。決定前に必ず在庫確認と正式なお見積りをご依頼ください。</a:t>
            </a:r>
            <a:endParaRPr sz="900">
              <a:latin typeface="Meiryo"/>
              <a:cs typeface="Meiryo"/>
            </a:endParaRPr>
          </a:p>
        </p:txBody>
      </p:sp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8408" y="1824228"/>
            <a:ext cx="2604516" cy="2514600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69591" y="4409694"/>
            <a:ext cx="1160430" cy="1248402"/>
          </a:xfrm>
          <a:prstGeom prst="rect">
            <a:avLst/>
          </a:prstGeom>
        </p:spPr>
      </p:pic>
      <p:pic>
        <p:nvPicPr>
          <p:cNvPr id="9" name="object 9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55193" y="5844819"/>
            <a:ext cx="1423416" cy="1368552"/>
          </a:xfrm>
          <a:prstGeom prst="rect">
            <a:avLst/>
          </a:prstGeom>
        </p:spPr>
      </p:pic>
      <p:pic>
        <p:nvPicPr>
          <p:cNvPr id="10" name="object 10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569591" y="5829389"/>
            <a:ext cx="1424940" cy="1370075"/>
          </a:xfrm>
          <a:prstGeom prst="rect">
            <a:avLst/>
          </a:prstGeom>
        </p:spPr>
      </p:pic>
      <p:pic>
        <p:nvPicPr>
          <p:cNvPr id="11" name="object 11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55193" y="4508252"/>
            <a:ext cx="1423416" cy="1273041"/>
          </a:xfrm>
          <a:prstGeom prst="rect">
            <a:avLst/>
          </a:prstGeom>
        </p:spPr>
      </p:pic>
      <p:sp>
        <p:nvSpPr>
          <p:cNvPr id="12" name="object 12" descr=""/>
          <p:cNvSpPr txBox="1"/>
          <p:nvPr/>
        </p:nvSpPr>
        <p:spPr>
          <a:xfrm>
            <a:off x="1228140" y="1583817"/>
            <a:ext cx="20008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QR</a:t>
            </a:r>
            <a:r>
              <a:rPr dirty="0" sz="800" spc="-5">
                <a:latin typeface="Yu Gothic"/>
                <a:cs typeface="Yu Gothic"/>
              </a:rPr>
              <a:t>コードから商品ページをご覧頂けます</a:t>
            </a:r>
            <a:endParaRPr sz="800">
              <a:latin typeface="Yu Gothic"/>
              <a:cs typeface="Yu Gothic"/>
            </a:endParaRPr>
          </a:p>
        </p:txBody>
      </p:sp>
      <p:grpSp>
        <p:nvGrpSpPr>
          <p:cNvPr id="13" name="object 13" descr=""/>
          <p:cNvGrpSpPr/>
          <p:nvPr/>
        </p:nvGrpSpPr>
        <p:grpSpPr>
          <a:xfrm>
            <a:off x="315468" y="1563560"/>
            <a:ext cx="927100" cy="913765"/>
            <a:chOff x="315468" y="1563560"/>
            <a:chExt cx="927100" cy="913765"/>
          </a:xfrm>
        </p:grpSpPr>
        <p:pic>
          <p:nvPicPr>
            <p:cNvPr id="14" name="object 14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15468" y="1563560"/>
              <a:ext cx="926591" cy="913193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03860" y="1663827"/>
              <a:ext cx="643128" cy="62331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WEB管理1</dc:creator>
  <dcterms:created xsi:type="dcterms:W3CDTF">2024-07-25T03:34:10Z</dcterms:created>
  <dcterms:modified xsi:type="dcterms:W3CDTF">2024-07-25T03:34:10Z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2024-07-25T00:00:00Z</vt:filetime>
  </property>
  <property fmtid="{D5CDD505-2E9C-101B-9397-08002B2CF9AE}" pid="3" name="Creator">
    <vt:lpwstr>Microsoft® Excel® for Microsoft 365</vt:lpwstr>
  </property>
  <property fmtid="{D5CDD505-2E9C-101B-9397-08002B2CF9AE}" pid="4" name="LastSaved">
    <vt:filetime>2024-07-25T00:00:00Z</vt:filetime>
  </property>
  <property fmtid="{D5CDD505-2E9C-101B-9397-08002B2CF9AE}" pid="5" name="Producer">
    <vt:lpwstr>Microsoft® Excel® for Microsoft 365</vt:lpwstr>
  </property>
</Properties>
</file>