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05740" y="749808"/>
            <a:ext cx="7506970" cy="45720"/>
          </a:xfrm>
          <a:custGeom>
            <a:avLst/>
            <a:gdLst/>
            <a:ahLst/>
            <a:cxnLst/>
            <a:rect l="l" t="t" r="r" b="b"/>
            <a:pathLst>
              <a:path w="7506970" h="45720">
                <a:moveTo>
                  <a:pt x="0" y="45669"/>
                </a:moveTo>
                <a:lnTo>
                  <a:pt x="7506970" y="45669"/>
                </a:lnTo>
                <a:lnTo>
                  <a:pt x="7506970" y="0"/>
                </a:lnTo>
                <a:lnTo>
                  <a:pt x="0" y="0"/>
                </a:lnTo>
                <a:lnTo>
                  <a:pt x="0" y="4566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05740" y="795477"/>
            <a:ext cx="7506970" cy="675640"/>
          </a:xfrm>
          <a:custGeom>
            <a:avLst/>
            <a:gdLst/>
            <a:ahLst/>
            <a:cxnLst/>
            <a:rect l="l" t="t" r="r" b="b"/>
            <a:pathLst>
              <a:path w="7506970" h="675640">
                <a:moveTo>
                  <a:pt x="7506970" y="0"/>
                </a:moveTo>
                <a:lnTo>
                  <a:pt x="0" y="0"/>
                </a:lnTo>
                <a:lnTo>
                  <a:pt x="0" y="675436"/>
                </a:lnTo>
                <a:lnTo>
                  <a:pt x="7506970" y="675436"/>
                </a:lnTo>
                <a:lnTo>
                  <a:pt x="7506970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32761" y="212851"/>
            <a:ext cx="3848735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png"/><Relationship Id="rId7" Type="http://schemas.openxmlformats.org/officeDocument/2006/relationships/image" Target="../media/image6.jpg"/><Relationship Id="rId8" Type="http://schemas.openxmlformats.org/officeDocument/2006/relationships/image" Target="../media/image7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4339335" y="1528699"/>
          <a:ext cx="6234430" cy="5605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569"/>
                <a:gridCol w="1755775"/>
                <a:gridCol w="878205"/>
                <a:gridCol w="2633979"/>
              </a:tblGrid>
              <a:tr h="431165"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商品</a:t>
                      </a:r>
                      <a:r>
                        <a:rPr dirty="0" sz="1000" spc="-25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ID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116839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400" spc="-10">
                          <a:latin typeface="Meiryo"/>
                          <a:cs typeface="Meiryo"/>
                        </a:rPr>
                        <a:t>71000085</a:t>
                      </a:r>
                      <a:endParaRPr sz="1400">
                        <a:latin typeface="Meiryo"/>
                        <a:cs typeface="Meiryo"/>
                      </a:endParaRPr>
                    </a:p>
                  </a:txBody>
                  <a:tcPr marL="0" marR="0" marB="0" marT="812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31165"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dirty="0" sz="1000" spc="-3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定価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116839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200" spc="-20">
                          <a:latin typeface="Meiryo"/>
                          <a:cs typeface="Meiryo"/>
                        </a:rPr>
                        <a:t>3,300</a:t>
                      </a:r>
                      <a:r>
                        <a:rPr dirty="0" sz="1200" spc="-50">
                          <a:latin typeface="Meiryo"/>
                          <a:cs typeface="Meiryo"/>
                        </a:rPr>
                        <a:t>円</a:t>
                      </a:r>
                      <a:endParaRPr sz="1200">
                        <a:latin typeface="Meiryo"/>
                        <a:cs typeface="Meiryo"/>
                      </a:endParaRPr>
                    </a:p>
                  </a:txBody>
                  <a:tcPr marL="0" marR="0" marB="0" marT="9906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販売価格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116839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200" spc="-20">
                          <a:latin typeface="Meiryo"/>
                          <a:cs typeface="Meiryo"/>
                        </a:rPr>
                        <a:t>1,980</a:t>
                      </a:r>
                      <a:r>
                        <a:rPr dirty="0" sz="1200" spc="-50">
                          <a:latin typeface="Meiryo"/>
                          <a:cs typeface="Meiryo"/>
                        </a:rPr>
                        <a:t>円</a:t>
                      </a:r>
                      <a:endParaRPr sz="1200">
                        <a:latin typeface="Meiryo"/>
                        <a:cs typeface="Meiryo"/>
                      </a:endParaRPr>
                    </a:p>
                  </a:txBody>
                  <a:tcPr marL="0" marR="0" marB="0" marT="9906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431165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注文可能数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116839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dirty="0" sz="900" spc="-10">
                          <a:latin typeface="Meiryo"/>
                          <a:cs typeface="Meiryo"/>
                        </a:rPr>
                        <a:t>17</a:t>
                      </a:r>
                      <a:r>
                        <a:rPr dirty="0" sz="900">
                          <a:latin typeface="Meiryo"/>
                          <a:cs typeface="Meiryo"/>
                        </a:rPr>
                        <a:t>個～</a:t>
                      </a:r>
                      <a:r>
                        <a:rPr dirty="0" sz="900" spc="-5">
                          <a:latin typeface="Meiryo"/>
                          <a:cs typeface="Meiryo"/>
                        </a:rPr>
                        <a:t>  単位未満の注文については、お問い合わせください。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126364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31165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セット内容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116839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dirty="0" sz="900" spc="-20">
                          <a:latin typeface="Meiryo"/>
                          <a:cs typeface="Meiryo"/>
                        </a:rPr>
                        <a:t>ライティングバッテリー</a:t>
                      </a:r>
                      <a:r>
                        <a:rPr dirty="0" sz="900">
                          <a:latin typeface="Meiryo"/>
                          <a:cs typeface="Meiryo"/>
                        </a:rPr>
                        <a:t>5000×1</a:t>
                      </a:r>
                      <a:r>
                        <a:rPr dirty="0" sz="900" spc="160">
                          <a:latin typeface="Meiryo"/>
                          <a:cs typeface="Meiryo"/>
                        </a:rPr>
                        <a:t>  </a:t>
                      </a:r>
                      <a:r>
                        <a:rPr dirty="0" sz="900">
                          <a:latin typeface="Meiryo"/>
                          <a:cs typeface="Meiryo"/>
                        </a:rPr>
                        <a:t>USB</a:t>
                      </a:r>
                      <a:r>
                        <a:rPr dirty="0" sz="900" spc="15">
                          <a:latin typeface="Meiryo"/>
                          <a:cs typeface="Meiryo"/>
                        </a:rPr>
                        <a:t>  電源ケーブル付(</a:t>
                      </a:r>
                      <a:r>
                        <a:rPr dirty="0" sz="900" spc="-30">
                          <a:latin typeface="Meiryo"/>
                          <a:cs typeface="Meiryo"/>
                        </a:rPr>
                        <a:t>Type-</a:t>
                      </a:r>
                      <a:r>
                        <a:rPr dirty="0" sz="900" spc="-20">
                          <a:latin typeface="Meiryo"/>
                          <a:cs typeface="Meiryo"/>
                        </a:rPr>
                        <a:t>C)×1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126364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31165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dirty="0" sz="1000" spc="-5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色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116839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dirty="0" sz="900" spc="-15">
                          <a:latin typeface="Meiryo"/>
                          <a:cs typeface="Meiryo"/>
                        </a:rPr>
                        <a:t>画像参照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126364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31165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サイズ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116839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dirty="0" sz="900" spc="-15">
                          <a:latin typeface="Meiryo"/>
                          <a:cs typeface="Meiryo"/>
                        </a:rPr>
                        <a:t>本体：</a:t>
                      </a:r>
                      <a:r>
                        <a:rPr dirty="0" sz="900">
                          <a:latin typeface="Meiryo"/>
                          <a:cs typeface="Meiryo"/>
                        </a:rPr>
                        <a:t>27×97×30mm</a:t>
                      </a:r>
                      <a:r>
                        <a:rPr dirty="0" sz="900" spc="20">
                          <a:latin typeface="Meiryo"/>
                          <a:cs typeface="Meiryo"/>
                        </a:rPr>
                        <a:t>  化粧箱：</a:t>
                      </a:r>
                      <a:r>
                        <a:rPr dirty="0" sz="900" spc="-10">
                          <a:latin typeface="Meiryo"/>
                          <a:cs typeface="Meiryo"/>
                        </a:rPr>
                        <a:t>87×180×44mm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126364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31165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生産国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116839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dirty="0" sz="900" spc="-50">
                          <a:latin typeface="Meiryo"/>
                          <a:cs typeface="Meiryo"/>
                        </a:rPr>
                        <a:t>-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126364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31165"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dirty="0" sz="1000" spc="-3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材質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116839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dirty="0" sz="900">
                          <a:latin typeface="Meiryo"/>
                          <a:cs typeface="Meiryo"/>
                        </a:rPr>
                        <a:t>リサイクル</a:t>
                      </a:r>
                      <a:r>
                        <a:rPr dirty="0" sz="900" spc="-25">
                          <a:latin typeface="Meiryo"/>
                          <a:cs typeface="Meiryo"/>
                        </a:rPr>
                        <a:t>ABS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126364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31165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パッケージ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116839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dirty="0" sz="900" spc="-20">
                          <a:latin typeface="Meiryo"/>
                          <a:cs typeface="Meiryo"/>
                        </a:rPr>
                        <a:t>箱入り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126364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8623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名入れ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Meiryo"/>
                          <a:cs typeface="Meiryo"/>
                        </a:rPr>
                        <a:t>※印刷方法：パッド印刷</a:t>
                      </a:r>
                      <a:endParaRPr sz="900">
                        <a:latin typeface="Meiryo"/>
                        <a:cs typeface="Meiryo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900" spc="-5">
                          <a:latin typeface="Meiryo"/>
                          <a:cs typeface="Meiryo"/>
                        </a:rPr>
                        <a:t>※名入れ箇所：本体側面</a:t>
                      </a:r>
                      <a:endParaRPr sz="900">
                        <a:latin typeface="Meiryo"/>
                        <a:cs typeface="Meiryo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900" spc="-20">
                          <a:latin typeface="Meiryo"/>
                          <a:cs typeface="Meiryo"/>
                        </a:rPr>
                        <a:t>※名入れスペース：</a:t>
                      </a:r>
                      <a:r>
                        <a:rPr dirty="0" sz="900" spc="-10">
                          <a:latin typeface="Meiryo"/>
                          <a:cs typeface="Meiryo"/>
                        </a:rPr>
                        <a:t>8×50mm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8623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</a:pPr>
                      <a:r>
                        <a:rPr dirty="0" sz="1000" spc="-3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備考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10">
                          <a:latin typeface="Meiryo"/>
                          <a:cs typeface="Meiryo"/>
                        </a:rPr>
                        <a:t>2000</a:t>
                      </a:r>
                      <a:r>
                        <a:rPr dirty="0" sz="900" spc="-20">
                          <a:latin typeface="Meiryo"/>
                          <a:cs typeface="Meiryo"/>
                        </a:rPr>
                        <a:t>円以内で、『</a:t>
                      </a:r>
                      <a:r>
                        <a:rPr dirty="0" sz="900" spc="-10">
                          <a:latin typeface="Meiryo"/>
                          <a:cs typeface="Meiryo"/>
                        </a:rPr>
                        <a:t>5000mAｈ</a:t>
                      </a:r>
                      <a:r>
                        <a:rPr dirty="0" sz="900" spc="-15">
                          <a:latin typeface="Meiryo"/>
                          <a:cs typeface="Meiryo"/>
                        </a:rPr>
                        <a:t>』と大容量！！</a:t>
                      </a:r>
                      <a:endParaRPr sz="900">
                        <a:latin typeface="Meiryo"/>
                        <a:cs typeface="Meiryo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900" spc="-5">
                          <a:latin typeface="Meiryo"/>
                          <a:cs typeface="Meiryo"/>
                        </a:rPr>
                        <a:t>ライトもついて、防災グッズとしても人気急上昇中★★★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11557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 descr=""/>
          <p:cNvSpPr txBox="1"/>
          <p:nvPr/>
        </p:nvSpPr>
        <p:spPr>
          <a:xfrm>
            <a:off x="5424042" y="7176008"/>
            <a:ext cx="50546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solidFill>
                  <a:srgbClr val="FF0000"/>
                </a:solidFill>
                <a:latin typeface="Meiryo"/>
                <a:cs typeface="Meiryo"/>
              </a:rPr>
              <a:t>在庫は流動的で、価格は暫定値です。決定前に必ず在庫確認と正式なお見積りをご依頼ください。</a:t>
            </a:r>
            <a:endParaRPr sz="900">
              <a:latin typeface="Meiryo"/>
              <a:cs typeface="Meiry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57680" algn="l"/>
                <a:tab pos="3504565" algn="l"/>
              </a:tabLst>
            </a:pPr>
            <a:r>
              <a:rPr dirty="0" spc="610"/>
              <a:t>提案</a:t>
            </a:r>
            <a:r>
              <a:rPr dirty="0" spc="620"/>
              <a:t>書</a:t>
            </a:r>
            <a:r>
              <a:rPr dirty="0" spc="-50"/>
              <a:t>（</a:t>
            </a:r>
            <a:r>
              <a:rPr dirty="0"/>
              <a:t>	</a:t>
            </a:r>
            <a:r>
              <a:rPr dirty="0" spc="620"/>
              <a:t>商</a:t>
            </a:r>
            <a:r>
              <a:rPr dirty="0" spc="610"/>
              <a:t>品</a:t>
            </a:r>
            <a:r>
              <a:rPr dirty="0" spc="620"/>
              <a:t>情</a:t>
            </a:r>
            <a:r>
              <a:rPr dirty="0" spc="-50"/>
              <a:t>報</a:t>
            </a:r>
            <a:r>
              <a:rPr dirty="0"/>
              <a:t>	</a:t>
            </a:r>
            <a:r>
              <a:rPr dirty="0" spc="-50"/>
              <a:t>）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854568" y="184658"/>
            <a:ext cx="2629535" cy="1285875"/>
          </a:xfrm>
          <a:prstGeom prst="rect">
            <a:avLst/>
          </a:prstGeom>
          <a:ln w="12700">
            <a:solidFill>
              <a:srgbClr val="9BC2E6"/>
            </a:solidFill>
          </a:ln>
        </p:spPr>
        <p:txBody>
          <a:bodyPr wrap="square" lIns="0" tIns="882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95"/>
              </a:spcBef>
            </a:pPr>
            <a:endParaRPr sz="1400">
              <a:latin typeface="Times New Roman"/>
              <a:cs typeface="Times New Roman"/>
            </a:endParaRPr>
          </a:p>
          <a:p>
            <a:pPr algn="ctr" marL="20955">
              <a:lnSpc>
                <a:spcPct val="100000"/>
              </a:lnSpc>
            </a:pPr>
            <a:r>
              <a:rPr dirty="0" sz="1400" spc="-5">
                <a:latin typeface="Meiryo"/>
                <a:cs typeface="Meiryo"/>
              </a:rPr>
              <a:t>(会社名</a:t>
            </a:r>
            <a:r>
              <a:rPr dirty="0" sz="1400" spc="-50">
                <a:latin typeface="Meiryo"/>
                <a:cs typeface="Meiryo"/>
              </a:rPr>
              <a:t>）</a:t>
            </a:r>
            <a:endParaRPr sz="1400">
              <a:latin typeface="Meiryo"/>
              <a:cs typeface="Meiryo"/>
            </a:endParaRPr>
          </a:p>
          <a:p>
            <a:pPr algn="ctr" marL="20320">
              <a:lnSpc>
                <a:spcPct val="100000"/>
              </a:lnSpc>
              <a:spcBef>
                <a:spcPts val="960"/>
              </a:spcBef>
            </a:pPr>
            <a:r>
              <a:rPr dirty="0" sz="1400" spc="-10" b="1">
                <a:latin typeface="Meiryo"/>
                <a:cs typeface="Meiryo"/>
              </a:rPr>
              <a:t>TEL：（</a:t>
            </a:r>
            <a:r>
              <a:rPr dirty="0" sz="1400" b="1">
                <a:latin typeface="Meiryo"/>
                <a:cs typeface="Meiryo"/>
              </a:rPr>
              <a:t>電話番号</a:t>
            </a:r>
            <a:r>
              <a:rPr dirty="0" sz="1400" spc="-50" b="1">
                <a:latin typeface="Meiryo"/>
                <a:cs typeface="Meiryo"/>
              </a:rPr>
              <a:t>）</a:t>
            </a:r>
            <a:endParaRPr sz="1400">
              <a:latin typeface="Meiryo"/>
              <a:cs typeface="Meiryo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97483" y="985520"/>
            <a:ext cx="24695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Meiryo"/>
                <a:cs typeface="Meiryo"/>
              </a:rPr>
              <a:t>ライティングバッテリー</a:t>
            </a:r>
            <a:r>
              <a:rPr dirty="0" sz="1400" spc="-20" b="1">
                <a:latin typeface="Meiryo"/>
                <a:cs typeface="Meiryo"/>
              </a:rPr>
              <a:t>5000</a:t>
            </a:r>
            <a:endParaRPr sz="1400">
              <a:latin typeface="Meiryo"/>
              <a:cs typeface="Meiryo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794886" y="811784"/>
            <a:ext cx="3787140" cy="525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26135" marR="5080" indent="-814069">
              <a:lnSpc>
                <a:spcPct val="136700"/>
              </a:lnSpc>
              <a:spcBef>
                <a:spcPts val="100"/>
              </a:spcBef>
            </a:pPr>
            <a:r>
              <a:rPr dirty="0" sz="1200" spc="-20" b="1">
                <a:latin typeface="Meiryo"/>
                <a:cs typeface="Meiryo"/>
              </a:rPr>
              <a:t>スマホ充電のほかにも</a:t>
            </a:r>
            <a:r>
              <a:rPr dirty="0" sz="1200" spc="-10" b="1">
                <a:latin typeface="Meiryo"/>
                <a:cs typeface="Meiryo"/>
              </a:rPr>
              <a:t>4</a:t>
            </a:r>
            <a:r>
              <a:rPr dirty="0" sz="1200" spc="-25" b="1">
                <a:latin typeface="Meiryo"/>
                <a:cs typeface="Meiryo"/>
              </a:rPr>
              <a:t>パターンのライト機能があり、防災グッズとして活躍しそう。</a:t>
            </a:r>
            <a:endParaRPr sz="1200">
              <a:latin typeface="Meiryo"/>
              <a:cs typeface="Meiryo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896111" y="1374495"/>
            <a:ext cx="3499485" cy="2958465"/>
            <a:chOff x="896111" y="1374495"/>
            <a:chExt cx="3499485" cy="2958465"/>
          </a:xfrm>
        </p:grpSpPr>
        <p:pic>
          <p:nvPicPr>
            <p:cNvPr id="9" name="object 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96111" y="1754124"/>
              <a:ext cx="2682240" cy="2578608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71088" y="1374495"/>
              <a:ext cx="1024127" cy="1008151"/>
            </a:xfrm>
            <a:prstGeom prst="rect">
              <a:avLst/>
            </a:prstGeom>
          </p:spPr>
        </p:pic>
      </p:grpSp>
      <p:sp>
        <p:nvSpPr>
          <p:cNvPr id="11" name="object 11" descr=""/>
          <p:cNvSpPr txBox="1"/>
          <p:nvPr/>
        </p:nvSpPr>
        <p:spPr>
          <a:xfrm>
            <a:off x="1403096" y="1523492"/>
            <a:ext cx="20008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QR</a:t>
            </a:r>
            <a:r>
              <a:rPr dirty="0" sz="800" spc="-5">
                <a:latin typeface="Yu Gothic"/>
                <a:cs typeface="Yu Gothic"/>
              </a:rPr>
              <a:t>コードから商品ページをご覧頂けます</a:t>
            </a:r>
            <a:endParaRPr sz="800">
              <a:latin typeface="Yu Gothic"/>
              <a:cs typeface="Yu Gothic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613232" y="1556004"/>
            <a:ext cx="3589020" cy="4220210"/>
            <a:chOff x="613232" y="1556004"/>
            <a:chExt cx="3589020" cy="4220210"/>
          </a:xfrm>
        </p:grpSpPr>
        <p:pic>
          <p:nvPicPr>
            <p:cNvPr id="13" name="object 13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3232" y="4370705"/>
              <a:ext cx="1452499" cy="1396111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5837" y="4370705"/>
              <a:ext cx="1461642" cy="1405255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558540" y="1556004"/>
              <a:ext cx="643127" cy="620267"/>
            </a:xfrm>
            <a:prstGeom prst="rect">
              <a:avLst/>
            </a:prstGeom>
          </p:spPr>
        </p:pic>
      </p:grpSp>
      <p:pic>
        <p:nvPicPr>
          <p:cNvPr id="16" name="object 16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03504" y="5841492"/>
            <a:ext cx="1463039" cy="1406652"/>
          </a:xfrm>
          <a:prstGeom prst="rect">
            <a:avLst/>
          </a:prstGeom>
        </p:spPr>
      </p:pic>
      <p:pic>
        <p:nvPicPr>
          <p:cNvPr id="17" name="object 17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494788" y="5859780"/>
            <a:ext cx="1443227" cy="13883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WEB管理1</dc:creator>
  <dcterms:created xsi:type="dcterms:W3CDTF">2024-05-09T05:54:20Z</dcterms:created>
  <dcterms:modified xsi:type="dcterms:W3CDTF">2024-05-09T05:54:20Z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2024-05-09T00:00:00Z</vt:filetime>
  </property>
  <property fmtid="{D5CDD505-2E9C-101B-9397-08002B2CF9AE}" pid="3" name="Creator">
    <vt:lpwstr>Microsoft® Excel® for Microsoft 365</vt:lpwstr>
  </property>
  <property fmtid="{D5CDD505-2E9C-101B-9397-08002B2CF9AE}" pid="4" name="LastSaved">
    <vt:filetime>2024-05-09T00:00:00Z</vt:filetime>
  </property>
  <property fmtid="{D5CDD505-2E9C-101B-9397-08002B2CF9AE}" pid="5" name="Producer">
    <vt:lpwstr>Microsoft® Excel® for Microsoft 365</vt:lpwstr>
  </property>
</Properties>
</file>