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jpg" ContentType="image/jpg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0693400" cy="7562850"/>
  <p:notesSz cx="10693400" cy="75628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78891" y="794004"/>
            <a:ext cx="7506970" cy="45720"/>
          </a:xfrm>
          <a:custGeom>
            <a:avLst/>
            <a:gdLst/>
            <a:ahLst/>
            <a:cxnLst/>
            <a:rect l="l" t="t" r="r" b="b"/>
            <a:pathLst>
              <a:path w="7506970" h="45719">
                <a:moveTo>
                  <a:pt x="0" y="45669"/>
                </a:moveTo>
                <a:lnTo>
                  <a:pt x="7506970" y="45669"/>
                </a:lnTo>
                <a:lnTo>
                  <a:pt x="7506970" y="0"/>
                </a:lnTo>
                <a:lnTo>
                  <a:pt x="0" y="0"/>
                </a:lnTo>
                <a:lnTo>
                  <a:pt x="0" y="45669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g object 17"/>
          <p:cNvSpPr/>
          <p:nvPr/>
        </p:nvSpPr>
        <p:spPr>
          <a:xfrm>
            <a:off x="278891" y="839673"/>
            <a:ext cx="7506970" cy="675640"/>
          </a:xfrm>
          <a:custGeom>
            <a:avLst/>
            <a:gdLst/>
            <a:ahLst/>
            <a:cxnLst/>
            <a:rect l="l" t="t" r="r" b="b"/>
            <a:pathLst>
              <a:path w="7506970" h="675640">
                <a:moveTo>
                  <a:pt x="7506970" y="0"/>
                </a:moveTo>
                <a:lnTo>
                  <a:pt x="0" y="0"/>
                </a:lnTo>
                <a:lnTo>
                  <a:pt x="0" y="675436"/>
                </a:lnTo>
                <a:lnTo>
                  <a:pt x="7506970" y="675436"/>
                </a:lnTo>
                <a:lnTo>
                  <a:pt x="7506970" y="0"/>
                </a:lnTo>
                <a:close/>
              </a:path>
            </a:pathLst>
          </a:custGeom>
          <a:solidFill>
            <a:srgbClr val="DDEBF7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bg object 18"/>
          <p:cNvSpPr/>
          <p:nvPr/>
        </p:nvSpPr>
        <p:spPr>
          <a:xfrm>
            <a:off x="278891" y="7269480"/>
            <a:ext cx="10140950" cy="47625"/>
          </a:xfrm>
          <a:custGeom>
            <a:avLst/>
            <a:gdLst/>
            <a:ahLst/>
            <a:cxnLst/>
            <a:rect l="l" t="t" r="r" b="b"/>
            <a:pathLst>
              <a:path w="10140950" h="47625">
                <a:moveTo>
                  <a:pt x="10140696" y="0"/>
                </a:moveTo>
                <a:lnTo>
                  <a:pt x="0" y="0"/>
                </a:lnTo>
                <a:lnTo>
                  <a:pt x="0" y="47243"/>
                </a:lnTo>
                <a:lnTo>
                  <a:pt x="10140696" y="47243"/>
                </a:lnTo>
                <a:lnTo>
                  <a:pt x="10140696" y="0"/>
                </a:lnTo>
                <a:close/>
              </a:path>
            </a:pathLst>
          </a:custGeom>
          <a:solidFill>
            <a:srgbClr val="5B9B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105914" y="257048"/>
            <a:ext cx="3848735" cy="4222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600" b="1" i="0">
                <a:solidFill>
                  <a:schemeClr val="tx1"/>
                </a:solidFill>
                <a:latin typeface="Meiryo"/>
                <a:cs typeface="Meiryo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Relationship Id="rId3" Type="http://schemas.openxmlformats.org/officeDocument/2006/relationships/image" Target="../media/image2.jpg"/><Relationship Id="rId4" Type="http://schemas.openxmlformats.org/officeDocument/2006/relationships/image" Target="../media/image3.png"/><Relationship Id="rId5" Type="http://schemas.openxmlformats.org/officeDocument/2006/relationships/image" Target="../media/image4.jpg"/><Relationship Id="rId6" Type="http://schemas.openxmlformats.org/officeDocument/2006/relationships/image" Target="../media/image5.png"/><Relationship Id="rId7" Type="http://schemas.openxmlformats.org/officeDocument/2006/relationships/image" Target="../media/image6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757680" algn="l"/>
                <a:tab pos="3504565" algn="l"/>
              </a:tabLst>
            </a:pPr>
            <a:r>
              <a:rPr dirty="0" spc="610"/>
              <a:t>提案</a:t>
            </a:r>
            <a:r>
              <a:rPr dirty="0" spc="620"/>
              <a:t>書</a:t>
            </a:r>
            <a:r>
              <a:rPr dirty="0" spc="-50"/>
              <a:t>（</a:t>
            </a:r>
            <a:r>
              <a:rPr dirty="0"/>
              <a:t>	</a:t>
            </a:r>
            <a:r>
              <a:rPr dirty="0" spc="620"/>
              <a:t>商</a:t>
            </a:r>
            <a:r>
              <a:rPr dirty="0" spc="610"/>
              <a:t>品</a:t>
            </a:r>
            <a:r>
              <a:rPr dirty="0" spc="620"/>
              <a:t>情</a:t>
            </a:r>
            <a:r>
              <a:rPr dirty="0" spc="-50"/>
              <a:t>報</a:t>
            </a:r>
            <a:r>
              <a:rPr dirty="0"/>
              <a:t>	</a:t>
            </a:r>
            <a:r>
              <a:rPr dirty="0" spc="-50"/>
              <a:t>）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7927720" y="228854"/>
            <a:ext cx="2482850" cy="1285875"/>
          </a:xfrm>
          <a:prstGeom prst="rect">
            <a:avLst/>
          </a:prstGeom>
          <a:ln w="12700">
            <a:solidFill>
              <a:srgbClr val="9BC2E6"/>
            </a:solidFill>
          </a:ln>
        </p:spPr>
        <p:txBody>
          <a:bodyPr wrap="square" lIns="0" tIns="88265" rIns="0" bIns="0" rtlCol="0" vert="horz">
            <a:spAutoFit/>
          </a:bodyPr>
          <a:lstStyle/>
          <a:p>
            <a:pPr>
              <a:lnSpc>
                <a:spcPct val="100000"/>
              </a:lnSpc>
              <a:spcBef>
                <a:spcPts val="695"/>
              </a:spcBef>
            </a:pPr>
            <a:endParaRPr sz="1400">
              <a:latin typeface="Times New Roman"/>
              <a:cs typeface="Times New Roman"/>
            </a:endParaRPr>
          </a:p>
          <a:p>
            <a:pPr algn="ctr" marL="20955">
              <a:lnSpc>
                <a:spcPct val="100000"/>
              </a:lnSpc>
            </a:pPr>
            <a:r>
              <a:rPr dirty="0" sz="1400" spc="-5">
                <a:latin typeface="Meiryo"/>
                <a:cs typeface="Meiryo"/>
              </a:rPr>
              <a:t>(会社名</a:t>
            </a:r>
            <a:r>
              <a:rPr dirty="0" sz="1400" spc="-50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  <a:p>
            <a:pPr algn="ctr" marL="20320">
              <a:lnSpc>
                <a:spcPct val="100000"/>
              </a:lnSpc>
              <a:spcBef>
                <a:spcPts val="960"/>
              </a:spcBef>
            </a:pPr>
            <a:r>
              <a:rPr dirty="0" sz="1400" spc="-10" b="1">
                <a:latin typeface="Meiryo"/>
                <a:cs typeface="Meiryo"/>
              </a:rPr>
              <a:t>TEL：（</a:t>
            </a:r>
            <a:r>
              <a:rPr dirty="0" sz="1400" b="1">
                <a:latin typeface="Meiryo"/>
                <a:cs typeface="Meiryo"/>
              </a:rPr>
              <a:t>電話番号</a:t>
            </a:r>
            <a:r>
              <a:rPr dirty="0" sz="1400" spc="-50" b="1">
                <a:latin typeface="Meiryo"/>
                <a:cs typeface="Meiryo"/>
              </a:rPr>
              <a:t>）</a:t>
            </a:r>
            <a:endParaRPr sz="1400">
              <a:latin typeface="Meiryo"/>
              <a:cs typeface="Meiryo"/>
            </a:endParaRPr>
          </a:p>
        </p:txBody>
      </p:sp>
      <p:graphicFrame>
        <p:nvGraphicFramePr>
          <p:cNvPr id="4" name="object 4" descr=""/>
          <p:cNvGraphicFramePr>
            <a:graphicFrameLocks noGrp="1"/>
          </p:cNvGraphicFramePr>
          <p:nvPr/>
        </p:nvGraphicFramePr>
        <p:xfrm>
          <a:off x="396493" y="1055214"/>
          <a:ext cx="5579745" cy="20129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804795"/>
                <a:gridCol w="2698750"/>
              </a:tblGrid>
              <a:tr h="201295">
                <a:tc>
                  <a:txBody>
                    <a:bodyPr/>
                    <a:lstStyle/>
                    <a:p>
                      <a:pPr marL="31750">
                        <a:lnSpc>
                          <a:spcPts val="1490"/>
                        </a:lnSpc>
                      </a:pPr>
                      <a:r>
                        <a:rPr dirty="0" sz="1400" b="1">
                          <a:latin typeface="Meiryo"/>
                          <a:cs typeface="Meiryo"/>
                        </a:rPr>
                        <a:t>ライト付バッテリー</a:t>
                      </a:r>
                      <a:r>
                        <a:rPr dirty="0" sz="1400" spc="-20" b="1">
                          <a:latin typeface="Meiryo"/>
                          <a:cs typeface="Meiryo"/>
                        </a:rPr>
                        <a:t>2000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marL="685165">
                        <a:lnSpc>
                          <a:spcPct val="100000"/>
                        </a:lnSpc>
                        <a:spcBef>
                          <a:spcPts val="40"/>
                        </a:spcBef>
                      </a:pPr>
                      <a:r>
                        <a:rPr dirty="0" sz="1200" spc="-5" b="1">
                          <a:latin typeface="Meiryo"/>
                          <a:cs typeface="Meiryo"/>
                        </a:rPr>
                        <a:t>暗がりで助かるライトも搭載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5080">
                    <a:solidFill>
                      <a:srgbClr val="DDEBF7"/>
                    </a:solidFill>
                  </a:tcPr>
                </a:tc>
              </a:tr>
            </a:tbl>
          </a:graphicData>
        </a:graphic>
      </p:graphicFrame>
      <p:sp>
        <p:nvSpPr>
          <p:cNvPr id="5" name="object 5" descr=""/>
          <p:cNvSpPr txBox="1"/>
          <p:nvPr/>
        </p:nvSpPr>
        <p:spPr>
          <a:xfrm>
            <a:off x="5350890" y="7078471"/>
            <a:ext cx="5054600" cy="1625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900" spc="-5">
                <a:solidFill>
                  <a:srgbClr val="FF0000"/>
                </a:solidFill>
                <a:latin typeface="Meiryo"/>
                <a:cs typeface="Meiryo"/>
              </a:rPr>
              <a:t>在庫は流動的で、価格は暫定値です。決定前に必ず在庫確認と正式なお見積りをご依頼ください。</a:t>
            </a:r>
            <a:endParaRPr sz="900">
              <a:latin typeface="Meiryo"/>
              <a:cs typeface="Meiryo"/>
            </a:endParaRPr>
          </a:p>
        </p:txBody>
      </p:sp>
      <p:graphicFrame>
        <p:nvGraphicFramePr>
          <p:cNvPr id="6" name="object 6" descr=""/>
          <p:cNvGraphicFramePr>
            <a:graphicFrameLocks noGrp="1"/>
          </p:cNvGraphicFramePr>
          <p:nvPr/>
        </p:nvGraphicFramePr>
        <p:xfrm>
          <a:off x="4412488" y="1572895"/>
          <a:ext cx="6088380" cy="54635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77569"/>
                <a:gridCol w="1755775"/>
                <a:gridCol w="878205"/>
                <a:gridCol w="2487295"/>
              </a:tblGrid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143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1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商品</a:t>
                      </a: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ID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53670">
                        <a:lnSpc>
                          <a:spcPct val="100000"/>
                        </a:lnSpc>
                        <a:spcBef>
                          <a:spcPts val="905"/>
                        </a:spcBef>
                      </a:pPr>
                      <a:r>
                        <a:rPr dirty="0" sz="1400" spc="-10">
                          <a:latin typeface="Meiryo"/>
                          <a:cs typeface="Meiryo"/>
                        </a:rPr>
                        <a:t>77000079</a:t>
                      </a:r>
                      <a:endParaRPr sz="1400">
                        <a:latin typeface="Meiryo"/>
                        <a:cs typeface="Meiryo"/>
                      </a:endParaRPr>
                    </a:p>
                  </a:txBody>
                  <a:tcPr marL="0" marR="0" marB="0" marT="11493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定価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2,200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marL="19177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販売価格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>
                  <a:txBody>
                    <a:bodyPr/>
                    <a:lstStyle/>
                    <a:p>
                      <a:pPr marL="149225">
                        <a:lnSpc>
                          <a:spcPct val="100000"/>
                        </a:lnSpc>
                        <a:spcBef>
                          <a:spcPts val="1045"/>
                        </a:spcBef>
                      </a:pPr>
                      <a:r>
                        <a:rPr dirty="0" sz="1200" spc="-20">
                          <a:latin typeface="Meiryo"/>
                          <a:cs typeface="Meiryo"/>
                        </a:rPr>
                        <a:t>1,320</a:t>
                      </a:r>
                      <a:r>
                        <a:rPr dirty="0" sz="1200" spc="-50">
                          <a:latin typeface="Meiryo"/>
                          <a:cs typeface="Meiryo"/>
                        </a:rPr>
                        <a:t>円</a:t>
                      </a:r>
                      <a:endParaRPr sz="1200">
                        <a:latin typeface="Meiryo"/>
                        <a:cs typeface="Meiryo"/>
                      </a:endParaRPr>
                    </a:p>
                  </a:txBody>
                  <a:tcPr marL="0" marR="0" marB="0" marT="13271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注文可能数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0">
                          <a:latin typeface="Meiryo"/>
                          <a:cs typeface="Meiryo"/>
                        </a:rPr>
                        <a:t>25</a:t>
                      </a:r>
                      <a:r>
                        <a:rPr dirty="0" sz="900" spc="-5">
                          <a:latin typeface="Meiryo"/>
                          <a:cs typeface="Meiryo"/>
                        </a:rPr>
                        <a:t>個〜  単位未満の注文については、お問い合わせください。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セット内容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ライト付バッテリー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2000×1</a:t>
                      </a:r>
                      <a:r>
                        <a:rPr dirty="0" sz="900" spc="180">
                          <a:latin typeface="Meiryo"/>
                          <a:cs typeface="Meiryo"/>
                        </a:rPr>
                        <a:t>  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USB充電ケーブル付</a:t>
                      </a:r>
                      <a:r>
                        <a:rPr dirty="0" sz="900" spc="-30">
                          <a:latin typeface="Meiryo"/>
                          <a:cs typeface="Meiryo"/>
                        </a:rPr>
                        <a:t>（Type-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C）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5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色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画像参照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サイズ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240">
                          <a:latin typeface="Meiryo"/>
                          <a:cs typeface="Meiryo"/>
                        </a:rPr>
                        <a:t>□本体：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73×45×15mm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、化粧箱：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100×66×19mm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材質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>
                          <a:latin typeface="Meiryo"/>
                          <a:cs typeface="Meiryo"/>
                        </a:rPr>
                        <a:t>リサイクル</a:t>
                      </a:r>
                      <a:r>
                        <a:rPr dirty="0" sz="900" spc="-25">
                          <a:latin typeface="Meiryo"/>
                          <a:cs typeface="Meiryo"/>
                        </a:rPr>
                        <a:t>ABS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720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5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パッケージ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444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</a:pPr>
                      <a:r>
                        <a:rPr dirty="0" sz="900" spc="-15">
                          <a:latin typeface="Meiryo"/>
                          <a:cs typeface="Meiryo"/>
                        </a:rPr>
                        <a:t>化粧箱入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99377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84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0160">
                        <a:lnSpc>
                          <a:spcPct val="100000"/>
                        </a:lnSpc>
                      </a:pPr>
                      <a:r>
                        <a:rPr dirty="0" sz="1000" spc="-25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名入れ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>
                        <a:lnSpc>
                          <a:spcPct val="100000"/>
                        </a:lnSpc>
                        <a:spcBef>
                          <a:spcPts val="94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※印刷方法：パッド印刷・インクジェット印刷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※名入れ箇所：本体表面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0"/>
                        </a:spcBef>
                      </a:pPr>
                      <a:r>
                        <a:rPr dirty="0" sz="900" spc="-20">
                          <a:latin typeface="Meiryo"/>
                          <a:cs typeface="Meiryo"/>
                        </a:rPr>
                        <a:t>※名入れスペース：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15×40mm（</a:t>
                      </a:r>
                      <a:r>
                        <a:rPr dirty="0" sz="900" spc="-20">
                          <a:latin typeface="Meiryo"/>
                          <a:cs typeface="Meiryo"/>
                        </a:rPr>
                        <a:t>パッド）、</a:t>
                      </a:r>
                      <a:r>
                        <a:rPr dirty="0" sz="900" spc="-10">
                          <a:latin typeface="Meiryo"/>
                          <a:cs typeface="Meiryo"/>
                        </a:rPr>
                        <a:t>28×50mm（</a:t>
                      </a:r>
                      <a:r>
                        <a:rPr dirty="0" sz="900">
                          <a:latin typeface="Meiryo"/>
                          <a:cs typeface="Meiryo"/>
                        </a:rPr>
                        <a:t>インクジェット</a:t>
                      </a:r>
                      <a:r>
                        <a:rPr dirty="0" sz="900" spc="-50">
                          <a:latin typeface="Meiryo"/>
                          <a:cs typeface="Meiryo"/>
                        </a:rPr>
                        <a:t>）</a:t>
                      </a:r>
                      <a:endParaRPr sz="900">
                        <a:latin typeface="Meiryo"/>
                        <a:cs typeface="Meiryo"/>
                      </a:endParaRPr>
                    </a:p>
                    <a:p>
                      <a:pPr marL="142875"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※インクジェットご希望の方はテンプレートをお送りいたします。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120014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9657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30"/>
                        </a:spcBef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  <a:p>
                      <a:pPr algn="ctr" marL="12065">
                        <a:lnSpc>
                          <a:spcPct val="100000"/>
                        </a:lnSpc>
                        <a:spcBef>
                          <a:spcPts val="5"/>
                        </a:spcBef>
                      </a:pPr>
                      <a:r>
                        <a:rPr dirty="0" sz="1000" spc="-30" b="1">
                          <a:solidFill>
                            <a:srgbClr val="FFFFFF"/>
                          </a:solidFill>
                          <a:latin typeface="Meiryo"/>
                          <a:cs typeface="Meiryo"/>
                        </a:rPr>
                        <a:t>備考</a:t>
                      </a:r>
                      <a:endParaRPr sz="1000">
                        <a:latin typeface="Meiryo"/>
                        <a:cs typeface="Meiryo"/>
                      </a:endParaRPr>
                    </a:p>
                  </a:txBody>
                  <a:tcPr marL="0" marR="0" marB="0" marT="381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5B9BD4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142875" marR="2226945">
                        <a:lnSpc>
                          <a:spcPct val="140000"/>
                        </a:lnSpc>
                        <a:spcBef>
                          <a:spcPts val="70"/>
                        </a:spcBef>
                      </a:pPr>
                      <a:r>
                        <a:rPr dirty="0" sz="900" spc="-5">
                          <a:latin typeface="Meiryo"/>
                          <a:cs typeface="Meiryo"/>
                        </a:rPr>
                        <a:t>スマホの電池切れで困ったときに持っていると便利。ライトもつくので災害時にも使える！</a:t>
                      </a:r>
                      <a:endParaRPr sz="900">
                        <a:latin typeface="Meiryo"/>
                        <a:cs typeface="Meiryo"/>
                      </a:endParaRPr>
                    </a:p>
                  </a:txBody>
                  <a:tcPr marL="0" marR="0" marB="0" marT="8890">
                    <a:lnL w="12700">
                      <a:solidFill>
                        <a:srgbClr val="9BC2E6"/>
                      </a:solidFill>
                      <a:prstDash val="solid"/>
                    </a:lnL>
                    <a:lnR w="12700">
                      <a:solidFill>
                        <a:srgbClr val="9BC2E6"/>
                      </a:solidFill>
                      <a:prstDash val="solid"/>
                    </a:lnR>
                    <a:lnT w="12700">
                      <a:solidFill>
                        <a:srgbClr val="9BC2E6"/>
                      </a:solidFill>
                      <a:prstDash val="solid"/>
                    </a:lnT>
                    <a:lnB w="12700">
                      <a:solidFill>
                        <a:srgbClr val="9BC2E6"/>
                      </a:solidFill>
                      <a:prstDash val="soli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</a:tbl>
          </a:graphicData>
        </a:graphic>
      </p:graphicFrame>
      <p:sp>
        <p:nvSpPr>
          <p:cNvPr id="7" name="object 7" descr=""/>
          <p:cNvSpPr txBox="1"/>
          <p:nvPr/>
        </p:nvSpPr>
        <p:spPr>
          <a:xfrm>
            <a:off x="1543938" y="1492377"/>
            <a:ext cx="2000885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Calibri"/>
                <a:cs typeface="Calibri"/>
              </a:rPr>
              <a:t>QR</a:t>
            </a:r>
            <a:r>
              <a:rPr dirty="0" sz="800" spc="-5">
                <a:latin typeface="Yu Gothic"/>
                <a:cs typeface="Yu Gothic"/>
              </a:rPr>
              <a:t>コードから商品ページをご覧頂けます</a:t>
            </a:r>
            <a:endParaRPr sz="800">
              <a:latin typeface="Yu Gothic"/>
              <a:cs typeface="Yu Gothic"/>
            </a:endParaRPr>
          </a:p>
        </p:txBody>
      </p:sp>
      <p:grpSp>
        <p:nvGrpSpPr>
          <p:cNvPr id="8" name="object 8" descr=""/>
          <p:cNvGrpSpPr/>
          <p:nvPr/>
        </p:nvGrpSpPr>
        <p:grpSpPr>
          <a:xfrm>
            <a:off x="655193" y="4323207"/>
            <a:ext cx="1494790" cy="2905125"/>
            <a:chOff x="655193" y="4323207"/>
            <a:chExt cx="1494790" cy="2905125"/>
          </a:xfrm>
        </p:grpSpPr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655193" y="4323207"/>
              <a:ext cx="1491995" cy="1435608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57428" y="5793765"/>
              <a:ext cx="1491996" cy="1434083"/>
            </a:xfrm>
            <a:prstGeom prst="rect">
              <a:avLst/>
            </a:prstGeom>
          </p:spPr>
        </p:pic>
      </p:grpSp>
      <p:pic>
        <p:nvPicPr>
          <p:cNvPr id="11" name="object 11" descr="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569591" y="4323207"/>
            <a:ext cx="1501394" cy="2870161"/>
          </a:xfrm>
          <a:prstGeom prst="rect">
            <a:avLst/>
          </a:prstGeom>
        </p:spPr>
      </p:pic>
      <p:grpSp>
        <p:nvGrpSpPr>
          <p:cNvPr id="12" name="object 12" descr=""/>
          <p:cNvGrpSpPr/>
          <p:nvPr/>
        </p:nvGrpSpPr>
        <p:grpSpPr>
          <a:xfrm>
            <a:off x="938783" y="1418602"/>
            <a:ext cx="3529965" cy="2846070"/>
            <a:chOff x="938783" y="1418602"/>
            <a:chExt cx="3529965" cy="2846070"/>
          </a:xfrm>
        </p:grpSpPr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38783" y="1685544"/>
              <a:ext cx="2683764" cy="2578608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3444239" y="1418602"/>
              <a:ext cx="1024127" cy="994524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660648" y="1647063"/>
              <a:ext cx="585215" cy="56235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WEB管理1</dc:creator>
  <dcterms:created xsi:type="dcterms:W3CDTF">2024-05-10T06:58:49Z</dcterms:created>
  <dcterms:modified xsi:type="dcterms:W3CDTF">2024-05-10T06:58:49Z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2024-05-10T00:00:00Z</vt:filetime>
  </property>
  <property fmtid="{D5CDD505-2E9C-101B-9397-08002B2CF9AE}" pid="3" name="Creator">
    <vt:lpwstr>Microsoft® Excel® for Microsoft 365</vt:lpwstr>
  </property>
  <property fmtid="{D5CDD505-2E9C-101B-9397-08002B2CF9AE}" pid="4" name="LastSaved">
    <vt:filetime>2024-05-10T00:00:00Z</vt:filetime>
  </property>
  <property fmtid="{D5CDD505-2E9C-101B-9397-08002B2CF9AE}" pid="5" name="Producer">
    <vt:lpwstr>Microsoft® Excel® for Microsoft 365</vt:lpwstr>
  </property>
</Properties>
</file>