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78891" y="809244"/>
            <a:ext cx="7360920" cy="45720"/>
          </a:xfrm>
          <a:custGeom>
            <a:avLst/>
            <a:gdLst/>
            <a:ahLst/>
            <a:cxnLst/>
            <a:rect l="l" t="t" r="r" b="b"/>
            <a:pathLst>
              <a:path w="7360920" h="45719">
                <a:moveTo>
                  <a:pt x="0" y="45669"/>
                </a:moveTo>
                <a:lnTo>
                  <a:pt x="7360665" y="45669"/>
                </a:lnTo>
                <a:lnTo>
                  <a:pt x="7360665" y="0"/>
                </a:lnTo>
                <a:lnTo>
                  <a:pt x="0" y="0"/>
                </a:lnTo>
                <a:lnTo>
                  <a:pt x="0" y="4566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78891" y="854913"/>
            <a:ext cx="7360920" cy="675640"/>
          </a:xfrm>
          <a:custGeom>
            <a:avLst/>
            <a:gdLst/>
            <a:ahLst/>
            <a:cxnLst/>
            <a:rect l="l" t="t" r="r" b="b"/>
            <a:pathLst>
              <a:path w="7360920" h="675640">
                <a:moveTo>
                  <a:pt x="7360665" y="0"/>
                </a:moveTo>
                <a:lnTo>
                  <a:pt x="0" y="0"/>
                </a:lnTo>
                <a:lnTo>
                  <a:pt x="0" y="675436"/>
                </a:lnTo>
                <a:lnTo>
                  <a:pt x="7360665" y="675436"/>
                </a:lnTo>
                <a:lnTo>
                  <a:pt x="7360665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914" y="272288"/>
            <a:ext cx="3702050" cy="422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jpg"/><Relationship Id="rId8" Type="http://schemas.openxmlformats.org/officeDocument/2006/relationships/image" Target="../media/image7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4266184" y="1588135"/>
          <a:ext cx="6235065" cy="56788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569"/>
                <a:gridCol w="5268595"/>
              </a:tblGrid>
              <a:tr h="330200"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商品</a:t>
                      </a: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ID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400" spc="-10">
                          <a:latin typeface="メイリオ"/>
                          <a:cs typeface="メイリオ"/>
                        </a:rPr>
                        <a:t>MWGJ0160</a:t>
                      </a:r>
                      <a:endParaRPr sz="1400">
                        <a:latin typeface="メイリオ"/>
                        <a:cs typeface="メイリオ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販売価格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200" spc="-20">
                          <a:latin typeface="メイリオ"/>
                          <a:cs typeface="メイリオ"/>
                        </a:rPr>
                        <a:t>9,130</a:t>
                      </a:r>
                      <a:r>
                        <a:rPr dirty="0" sz="1200" spc="-50">
                          <a:latin typeface="メイリオ"/>
                          <a:cs typeface="メイリオ"/>
                        </a:rPr>
                        <a:t>円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</a:txBody>
                  <a:tcPr marL="0" marR="0" marB="0" marT="48894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注文可能数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0287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4</a:t>
                      </a:r>
                      <a:r>
                        <a:rPr dirty="0" sz="900">
                          <a:latin typeface="メイリオ"/>
                          <a:cs typeface="メイリオ"/>
                        </a:rPr>
                        <a:t>個～</a:t>
                      </a:r>
                      <a:r>
                        <a:rPr dirty="0" sz="900" spc="-5">
                          <a:latin typeface="メイリオ"/>
                          <a:cs typeface="メイリオ"/>
                        </a:rPr>
                        <a:t>  単位未満の注文については、お問い合わせください。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11239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セット内容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8953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クリスタルトロフィー・グッド</a:t>
                      </a:r>
                      <a:r>
                        <a:rPr dirty="0" sz="900" spc="-20">
                          <a:latin typeface="メイリオ"/>
                          <a:cs typeface="メイリオ"/>
                        </a:rPr>
                        <a:t>（M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サイズ</a:t>
                      </a:r>
                      <a:r>
                        <a:rPr dirty="0" sz="900" spc="-25">
                          <a:latin typeface="メイリオ"/>
                          <a:cs typeface="メイリオ"/>
                        </a:rPr>
                        <a:t>）×1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9906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000" spc="-5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色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900" spc="-15">
                          <a:latin typeface="メイリオ"/>
                          <a:cs typeface="メイリオ"/>
                        </a:rPr>
                        <a:t>画像参照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サイズ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900" spc="-20">
                          <a:latin typeface="メイリオ"/>
                          <a:cs typeface="メイリオ"/>
                        </a:rPr>
                        <a:t>本体：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75×60×160mm</a:t>
                      </a:r>
                      <a:r>
                        <a:rPr dirty="0" sz="900" spc="-20">
                          <a:latin typeface="メイリオ"/>
                          <a:cs typeface="メイリオ"/>
                        </a:rPr>
                        <a:t>、化粧箱：約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210×122×77mm</a:t>
                      </a:r>
                      <a:r>
                        <a:rPr dirty="0" sz="900" spc="-20">
                          <a:latin typeface="メイリオ"/>
                          <a:cs typeface="メイリオ"/>
                        </a:rPr>
                        <a:t>、重量：約700g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7429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330835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生産国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900" spc="-50">
                          <a:latin typeface="メイリオ"/>
                          <a:cs typeface="メイリオ"/>
                        </a:rPr>
                        <a:t>-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000" spc="-3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材質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クリスタルガラス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パッケージ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8953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900" spc="-15">
                          <a:latin typeface="メイリオ"/>
                          <a:cs typeface="メイリオ"/>
                        </a:rPr>
                        <a:t>化粧箱入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9906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16046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795">
                        <a:lnSpc>
                          <a:spcPct val="100000"/>
                        </a:lnSpc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名入れ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メイリオ"/>
                          <a:cs typeface="メイリオ"/>
                        </a:rPr>
                        <a:t>※印刷方法：サンドブラスト、ダイレクトプリント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900" spc="-5">
                          <a:latin typeface="メイリオ"/>
                          <a:cs typeface="メイリオ"/>
                        </a:rPr>
                        <a:t>※名入れ箇所：台座部分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6946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2065">
                        <a:lnSpc>
                          <a:spcPct val="100000"/>
                        </a:lnSpc>
                      </a:pPr>
                      <a:r>
                        <a:rPr dirty="0" sz="1000" spc="-3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備考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>
                          <a:latin typeface="メイリオ"/>
                          <a:cs typeface="メイリオ"/>
                        </a:rPr>
                        <a:t>※発送時、箱の保護を目的としたスリーブ（筒状の厚紙）</a:t>
                      </a:r>
                      <a:r>
                        <a:rPr dirty="0" sz="900" spc="-5">
                          <a:latin typeface="メイリオ"/>
                          <a:cs typeface="メイリオ"/>
                        </a:rPr>
                        <a:t>がサービスで付きます。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12763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247650">
                <a:tc gridSpan="2">
                  <a:txBody>
                    <a:bodyPr/>
                    <a:lstStyle/>
                    <a:p>
                      <a:pPr marL="109093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900" spc="-5">
                          <a:solidFill>
                            <a:srgbClr val="FF0000"/>
                          </a:solidFill>
                          <a:latin typeface="メイリオ"/>
                          <a:cs typeface="メイリオ"/>
                        </a:rPr>
                        <a:t>在庫は流動的で、価格は暫定値です。決定前に必ず在庫確認と正式なお見積りをご依頼ください。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5720">
                    <a:lnT w="12700">
                      <a:solidFill>
                        <a:srgbClr val="9BC2E6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 descr=""/>
          <p:cNvSpPr/>
          <p:nvPr/>
        </p:nvSpPr>
        <p:spPr>
          <a:xfrm>
            <a:off x="278891" y="7254240"/>
            <a:ext cx="10140950" cy="47625"/>
          </a:xfrm>
          <a:custGeom>
            <a:avLst/>
            <a:gdLst/>
            <a:ahLst/>
            <a:cxnLst/>
            <a:rect l="l" t="t" r="r" b="b"/>
            <a:pathLst>
              <a:path w="10140950" h="47625">
                <a:moveTo>
                  <a:pt x="10140696" y="0"/>
                </a:moveTo>
                <a:lnTo>
                  <a:pt x="0" y="0"/>
                </a:lnTo>
                <a:lnTo>
                  <a:pt x="0" y="47243"/>
                </a:lnTo>
                <a:lnTo>
                  <a:pt x="10140696" y="47243"/>
                </a:lnTo>
                <a:lnTo>
                  <a:pt x="10140696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84655" algn="l"/>
                <a:tab pos="3357879" algn="l"/>
              </a:tabLst>
            </a:pPr>
            <a:r>
              <a:rPr dirty="0" spc="465"/>
              <a:t>提案</a:t>
            </a:r>
            <a:r>
              <a:rPr dirty="0" spc="480"/>
              <a:t>書</a:t>
            </a:r>
            <a:r>
              <a:rPr dirty="0" spc="-50"/>
              <a:t>（</a:t>
            </a:r>
            <a:r>
              <a:rPr dirty="0"/>
              <a:t>	</a:t>
            </a:r>
            <a:r>
              <a:rPr dirty="0" spc="480"/>
              <a:t>商</a:t>
            </a:r>
            <a:r>
              <a:rPr dirty="0" spc="465"/>
              <a:t>品</a:t>
            </a:r>
            <a:r>
              <a:rPr dirty="0" spc="480"/>
              <a:t>情</a:t>
            </a:r>
            <a:r>
              <a:rPr dirty="0" spc="-50"/>
              <a:t>報</a:t>
            </a:r>
            <a:r>
              <a:rPr dirty="0"/>
              <a:t>	</a:t>
            </a:r>
            <a:r>
              <a:rPr dirty="0" spc="-50"/>
              <a:t>）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781417" y="244094"/>
            <a:ext cx="2629535" cy="1285875"/>
          </a:xfrm>
          <a:prstGeom prst="rect">
            <a:avLst/>
          </a:prstGeom>
          <a:ln w="12700">
            <a:solidFill>
              <a:srgbClr val="9BC2E6"/>
            </a:solidFill>
          </a:ln>
        </p:spPr>
        <p:txBody>
          <a:bodyPr wrap="square" lIns="0" tIns="882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95"/>
              </a:spcBef>
            </a:pPr>
            <a:endParaRPr sz="1400">
              <a:latin typeface="Times New Roman"/>
              <a:cs typeface="Times New Roman"/>
            </a:endParaRPr>
          </a:p>
          <a:p>
            <a:pPr algn="ctr" marL="20955">
              <a:lnSpc>
                <a:spcPct val="100000"/>
              </a:lnSpc>
            </a:pPr>
            <a:r>
              <a:rPr dirty="0" sz="1400" spc="-5">
                <a:latin typeface="メイリオ"/>
                <a:cs typeface="メイリオ"/>
              </a:rPr>
              <a:t>(会社名</a:t>
            </a:r>
            <a:r>
              <a:rPr dirty="0" sz="1400" spc="-50">
                <a:latin typeface="メイリオ"/>
                <a:cs typeface="メイリオ"/>
              </a:rPr>
              <a:t>）</a:t>
            </a:r>
            <a:endParaRPr sz="1400">
              <a:latin typeface="メイリオ"/>
              <a:cs typeface="メイリオ"/>
            </a:endParaRPr>
          </a:p>
          <a:p>
            <a:pPr algn="ctr" marL="20320">
              <a:lnSpc>
                <a:spcPct val="100000"/>
              </a:lnSpc>
              <a:spcBef>
                <a:spcPts val="960"/>
              </a:spcBef>
            </a:pPr>
            <a:r>
              <a:rPr dirty="0" sz="1400" spc="-10" b="1">
                <a:latin typeface="メイリオ"/>
                <a:cs typeface="メイリオ"/>
              </a:rPr>
              <a:t>TEL：（</a:t>
            </a:r>
            <a:r>
              <a:rPr dirty="0" sz="1400" b="1">
                <a:latin typeface="メイリオ"/>
                <a:cs typeface="メイリオ"/>
              </a:rPr>
              <a:t>電話番号</a:t>
            </a:r>
            <a:r>
              <a:rPr dirty="0" sz="1400" spc="-50" b="1">
                <a:latin typeface="メイリオ"/>
                <a:cs typeface="メイリオ"/>
              </a:rPr>
              <a:t>）</a:t>
            </a:r>
            <a:endParaRPr sz="1400">
              <a:latin typeface="メイリオ"/>
              <a:cs typeface="メイリオ"/>
            </a:endParaRPr>
          </a:p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396493" y="832078"/>
          <a:ext cx="6652895" cy="697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36240"/>
                <a:gridCol w="3640454"/>
              </a:tblGrid>
              <a:tr h="69786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400" spc="-5" b="1">
                          <a:latin typeface="メイリオ"/>
                          <a:cs typeface="メイリオ"/>
                        </a:rPr>
                        <a:t>クリスタルトロフィー・グッド</a:t>
                      </a:r>
                      <a:endParaRPr sz="1400">
                        <a:latin typeface="メイリオ"/>
                        <a:cs typeface="メイリオ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400" b="1">
                          <a:latin typeface="メイリオ"/>
                          <a:cs typeface="メイリオ"/>
                        </a:rPr>
                        <a:t>（Mサイズ</a:t>
                      </a:r>
                      <a:r>
                        <a:rPr dirty="0" sz="1400" spc="-50" b="1">
                          <a:latin typeface="メイリオ"/>
                          <a:cs typeface="メイリオ"/>
                        </a:rPr>
                        <a:t>）</a:t>
                      </a:r>
                      <a:endParaRPr sz="1400">
                        <a:latin typeface="メイリオ"/>
                        <a:cs typeface="メイリオ"/>
                      </a:endParaRPr>
                    </a:p>
                  </a:txBody>
                  <a:tcPr marL="0" marR="0" marB="0" marT="81280"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407670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dirty="0" sz="1200" spc="-25" b="1">
                          <a:latin typeface="メイリオ"/>
                          <a:cs typeface="メイリオ"/>
                        </a:rPr>
                        <a:t>「いいね!」ボタンのアイコンでおなじみの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  <a:p>
                      <a:pPr marL="40767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1200" b="1">
                          <a:latin typeface="メイリオ"/>
                          <a:cs typeface="メイリオ"/>
                        </a:rPr>
                        <a:t>手のマーク（グッドマーク）</a:t>
                      </a:r>
                      <a:r>
                        <a:rPr dirty="0" sz="1200" spc="-10" b="1">
                          <a:latin typeface="メイリオ"/>
                          <a:cs typeface="メイリオ"/>
                        </a:rPr>
                        <a:t>を再現しました。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</a:txBody>
                  <a:tcPr marL="0" marR="0" marB="0" marT="118745">
                    <a:solidFill>
                      <a:srgbClr val="DDEBF7"/>
                    </a:solidFill>
                  </a:tcPr>
                </a:tc>
              </a:tr>
            </a:tbl>
          </a:graphicData>
        </a:graphic>
      </p:graphicFrame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9639" y="1626108"/>
            <a:ext cx="2788920" cy="2691383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97935" y="1433931"/>
            <a:ext cx="1024127" cy="1005484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1372616" y="1582928"/>
            <a:ext cx="20008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QR</a:t>
            </a:r>
            <a:r>
              <a:rPr dirty="0" sz="800" spc="-5">
                <a:solidFill>
                  <a:srgbClr val="FFFFFF"/>
                </a:solidFill>
                <a:latin typeface="游ゴシック"/>
                <a:cs typeface="游ゴシック"/>
              </a:rPr>
              <a:t>コードから商品ページをご覧頂けます</a:t>
            </a:r>
            <a:endParaRPr sz="800">
              <a:latin typeface="游ゴシック"/>
              <a:cs typeface="游ゴシック"/>
            </a:endParaRPr>
          </a:p>
        </p:txBody>
      </p:sp>
      <p:pic>
        <p:nvPicPr>
          <p:cNvPr id="10" name="object 10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05200" y="1635252"/>
            <a:ext cx="614172" cy="592836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25423" y="4422648"/>
            <a:ext cx="1394459" cy="1342644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587751" y="4413504"/>
            <a:ext cx="1393189" cy="1341374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587751" y="5868911"/>
            <a:ext cx="1393189" cy="1339849"/>
          </a:xfrm>
          <a:prstGeom prst="rect">
            <a:avLst/>
          </a:prstGeom>
        </p:spPr>
      </p:pic>
      <p:pic>
        <p:nvPicPr>
          <p:cNvPr id="14" name="object 14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14755" y="5878068"/>
            <a:ext cx="1393190" cy="13398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jyucyu-1</dc:creator>
  <dcterms:created xsi:type="dcterms:W3CDTF">2024-09-20T05:53:50Z</dcterms:created>
  <dcterms:modified xsi:type="dcterms:W3CDTF">2024-09-20T05:53:50Z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2024-09-20T00:00:00Z</vt:filetime>
  </property>
  <property fmtid="{D5CDD505-2E9C-101B-9397-08002B2CF9AE}" pid="3" name="Creator">
    <vt:lpwstr>Microsoft® Excel® for Microsoft 365</vt:lpwstr>
  </property>
  <property fmtid="{D5CDD505-2E9C-101B-9397-08002B2CF9AE}" pid="4" name="LastSaved">
    <vt:filetime>2024-09-20T00:00:00Z</vt:filetime>
  </property>
  <property fmtid="{D5CDD505-2E9C-101B-9397-08002B2CF9AE}" pid="5" name="Producer">
    <vt:lpwstr>Microsoft® Excel® for Microsoft 365</vt:lpwstr>
  </property>
</Properties>
</file>