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4483"/>
            <a:ext cx="9094788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5196"/>
            <a:ext cx="7489825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987" y="1739455"/>
            <a:ext cx="4654391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10371" y="1739455"/>
            <a:ext cx="4654391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74236" y="611111"/>
            <a:ext cx="7359650" cy="46355"/>
          </a:xfrm>
          <a:custGeom>
            <a:avLst/>
            <a:gdLst/>
            <a:ahLst/>
            <a:cxnLst/>
            <a:rect l="l" t="t" r="r" b="b"/>
            <a:pathLst>
              <a:path w="7359650" h="46354">
                <a:moveTo>
                  <a:pt x="0" y="45732"/>
                </a:moveTo>
                <a:lnTo>
                  <a:pt x="7359383" y="45732"/>
                </a:lnTo>
                <a:lnTo>
                  <a:pt x="7359383" y="0"/>
                </a:lnTo>
                <a:lnTo>
                  <a:pt x="0" y="0"/>
                </a:lnTo>
                <a:lnTo>
                  <a:pt x="0" y="45732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74236" y="656844"/>
            <a:ext cx="7359650" cy="675640"/>
          </a:xfrm>
          <a:custGeom>
            <a:avLst/>
            <a:gdLst/>
            <a:ahLst/>
            <a:cxnLst/>
            <a:rect l="l" t="t" r="r" b="b"/>
            <a:pathLst>
              <a:path w="7359650" h="675640">
                <a:moveTo>
                  <a:pt x="7359383" y="0"/>
                </a:moveTo>
                <a:lnTo>
                  <a:pt x="0" y="0"/>
                </a:lnTo>
                <a:lnTo>
                  <a:pt x="0" y="675132"/>
                </a:lnTo>
                <a:lnTo>
                  <a:pt x="7359383" y="675132"/>
                </a:lnTo>
                <a:lnTo>
                  <a:pt x="7359383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274236" y="7269480"/>
            <a:ext cx="10139680" cy="47625"/>
          </a:xfrm>
          <a:custGeom>
            <a:avLst/>
            <a:gdLst/>
            <a:ahLst/>
            <a:cxnLst/>
            <a:rect l="l" t="t" r="r" b="b"/>
            <a:pathLst>
              <a:path w="10139680" h="47625">
                <a:moveTo>
                  <a:pt x="10139159" y="0"/>
                </a:moveTo>
                <a:lnTo>
                  <a:pt x="0" y="0"/>
                </a:lnTo>
                <a:lnTo>
                  <a:pt x="0" y="47243"/>
                </a:lnTo>
                <a:lnTo>
                  <a:pt x="10139159" y="47243"/>
                </a:lnTo>
                <a:lnTo>
                  <a:pt x="1013915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1004" y="74168"/>
            <a:ext cx="3702050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987" y="1739455"/>
            <a:ext cx="9629775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7915" y="7033450"/>
            <a:ext cx="34239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987" y="7033450"/>
            <a:ext cx="246094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703820" y="7033450"/>
            <a:ext cx="246094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84655" algn="l"/>
                <a:tab pos="3357879" algn="l"/>
              </a:tabLst>
            </a:pPr>
            <a:r>
              <a:rPr dirty="0" spc="465"/>
              <a:t>提案</a:t>
            </a:r>
            <a:r>
              <a:rPr dirty="0" spc="475"/>
              <a:t>書</a:t>
            </a:r>
            <a:r>
              <a:rPr dirty="0" spc="-50"/>
              <a:t>（</a:t>
            </a:r>
            <a:r>
              <a:rPr dirty="0"/>
              <a:t>	</a:t>
            </a:r>
            <a:r>
              <a:rPr dirty="0" spc="475"/>
              <a:t>商</a:t>
            </a:r>
            <a:r>
              <a:rPr dirty="0" spc="465"/>
              <a:t>品</a:t>
            </a:r>
            <a:r>
              <a:rPr dirty="0" spc="475"/>
              <a:t>情</a:t>
            </a:r>
            <a:r>
              <a:rPr dirty="0" spc="-50"/>
              <a:t>報</a:t>
            </a:r>
            <a:r>
              <a:rPr dirty="0"/>
              <a:t>	</a:t>
            </a:r>
            <a:r>
              <a:rPr dirty="0" spc="-50"/>
              <a:t>）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776710" y="46024"/>
            <a:ext cx="2629535" cy="1286510"/>
          </a:xfrm>
          <a:prstGeom prst="rect">
            <a:avLst/>
          </a:prstGeom>
          <a:ln w="12700">
            <a:solidFill>
              <a:srgbClr val="9BC2E6"/>
            </a:solidFill>
          </a:ln>
        </p:spPr>
        <p:txBody>
          <a:bodyPr wrap="square" lIns="0" tIns="882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95"/>
              </a:spcBef>
            </a:pPr>
            <a:endParaRPr sz="1400">
              <a:latin typeface="Times New Roman"/>
              <a:cs typeface="Times New Roman"/>
            </a:endParaRPr>
          </a:p>
          <a:p>
            <a:pPr algn="ctr" marL="18415">
              <a:lnSpc>
                <a:spcPct val="100000"/>
              </a:lnSpc>
            </a:pPr>
            <a:r>
              <a:rPr dirty="0" sz="1400" spc="-5">
                <a:latin typeface="メイリオ"/>
                <a:cs typeface="メイリオ"/>
              </a:rPr>
              <a:t>(会社名</a:t>
            </a:r>
            <a:r>
              <a:rPr dirty="0" sz="1400" spc="-50">
                <a:latin typeface="メイリオ"/>
                <a:cs typeface="メイリオ"/>
              </a:rPr>
              <a:t>）</a:t>
            </a:r>
            <a:endParaRPr sz="1400">
              <a:latin typeface="メイリオ"/>
              <a:cs typeface="メイリオ"/>
            </a:endParaRPr>
          </a:p>
          <a:p>
            <a:pPr algn="ctr" marL="18415">
              <a:lnSpc>
                <a:spcPct val="100000"/>
              </a:lnSpc>
              <a:spcBef>
                <a:spcPts val="960"/>
              </a:spcBef>
            </a:pPr>
            <a:r>
              <a:rPr dirty="0" sz="1400" spc="-10" b="1">
                <a:latin typeface="メイリオ"/>
                <a:cs typeface="メイリオ"/>
              </a:rPr>
              <a:t>TEL：（</a:t>
            </a:r>
            <a:r>
              <a:rPr dirty="0" sz="1400" b="1">
                <a:latin typeface="メイリオ"/>
                <a:cs typeface="メイリオ"/>
              </a:rPr>
              <a:t>電話番号</a:t>
            </a:r>
            <a:r>
              <a:rPr dirty="0" sz="1400" spc="-50" b="1">
                <a:latin typeface="メイリオ"/>
                <a:cs typeface="メイリオ"/>
              </a:rPr>
              <a:t>）</a:t>
            </a:r>
            <a:endParaRPr sz="1400">
              <a:latin typeface="メイリオ"/>
              <a:cs typeface="メイリオ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22539" y="673100"/>
            <a:ext cx="3542665" cy="525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36700"/>
              </a:lnSpc>
              <a:spcBef>
                <a:spcPts val="100"/>
              </a:spcBef>
            </a:pPr>
            <a:r>
              <a:rPr dirty="0" sz="1200" spc="-30" b="1">
                <a:latin typeface="メイリオ"/>
                <a:cs typeface="メイリオ"/>
              </a:rPr>
              <a:t>鉛を含まず環境に優しい“高透過ガラス”を使用した</a:t>
            </a:r>
            <a:r>
              <a:rPr dirty="0" sz="1200" spc="-5" b="1">
                <a:latin typeface="メイリオ"/>
                <a:cs typeface="メイリオ"/>
              </a:rPr>
              <a:t>艶のある輝きのペーパーウエイトです。</a:t>
            </a:r>
            <a:endParaRPr sz="1200">
              <a:latin typeface="メイリオ"/>
              <a:cs typeface="メイリオ"/>
            </a:endParaRP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4261020" y="1389894"/>
          <a:ext cx="6234430" cy="5892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569"/>
                <a:gridCol w="5267325"/>
              </a:tblGrid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1430">
                        <a:lnSpc>
                          <a:spcPct val="100000"/>
                        </a:lnSpc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商品</a:t>
                      </a: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ID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dirty="0" sz="1400" spc="-10">
                          <a:latin typeface="メイリオ"/>
                          <a:cs typeface="メイリオ"/>
                        </a:rPr>
                        <a:t>MWQG082</a:t>
                      </a:r>
                      <a:endParaRPr sz="1400">
                        <a:latin typeface="メイリオ"/>
                        <a:cs typeface="メイリオ"/>
                      </a:endParaRPr>
                    </a:p>
                  </a:txBody>
                  <a:tcPr marL="0" marR="0" marB="0" marT="12827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販売価格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dirty="0" sz="1200" spc="-20">
                          <a:latin typeface="メイリオ"/>
                          <a:cs typeface="メイリオ"/>
                        </a:rPr>
                        <a:t>990</a:t>
                      </a:r>
                      <a:r>
                        <a:rPr dirty="0" sz="1200" spc="-50">
                          <a:latin typeface="メイリオ"/>
                          <a:cs typeface="メイリオ"/>
                        </a:rPr>
                        <a:t>円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</a:txBody>
                  <a:tcPr marL="0" marR="0" marB="0" marT="14605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注文可能数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34</a:t>
                      </a:r>
                      <a:r>
                        <a:rPr dirty="0" sz="900">
                          <a:latin typeface="メイリオ"/>
                          <a:cs typeface="メイリオ"/>
                        </a:rPr>
                        <a:t>個～</a:t>
                      </a:r>
                      <a:r>
                        <a:rPr dirty="0" sz="900" spc="-5">
                          <a:latin typeface="メイリオ"/>
                          <a:cs typeface="メイリオ"/>
                        </a:rPr>
                        <a:t>  単位未満の注文については、お問い合わせください。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525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セット内容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ペーパーウエイト  レクタングル×</a:t>
                      </a:r>
                      <a:r>
                        <a:rPr dirty="0" sz="900" spc="-25">
                          <a:latin typeface="メイリオ"/>
                          <a:cs typeface="メイリオ"/>
                        </a:rPr>
                        <a:t>1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5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色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15">
                          <a:latin typeface="メイリオ"/>
                          <a:cs typeface="メイリオ"/>
                        </a:rPr>
                        <a:t>画像参照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サイズ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メイリオ"/>
                          <a:cs typeface="メイリオ"/>
                        </a:rPr>
                        <a:t>本体：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82×36×15mm</a:t>
                      </a:r>
                      <a:r>
                        <a:rPr dirty="0" sz="900">
                          <a:latin typeface="メイリオ"/>
                          <a:cs typeface="メイリオ"/>
                        </a:rPr>
                        <a:t>、箱：約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84×38×16mm</a:t>
                      </a:r>
                      <a:r>
                        <a:rPr dirty="0" sz="900">
                          <a:latin typeface="メイリオ"/>
                          <a:cs typeface="メイリオ"/>
                        </a:rPr>
                        <a:t>、重量：約</a:t>
                      </a:r>
                      <a:r>
                        <a:rPr dirty="0" sz="900" spc="-20">
                          <a:latin typeface="メイリオ"/>
                          <a:cs typeface="メイリオ"/>
                        </a:rPr>
                        <a:t>110g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生産国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50">
                          <a:latin typeface="メイリオ"/>
                          <a:cs typeface="メイリオ"/>
                        </a:rPr>
                        <a:t>-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525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</a:pPr>
                      <a:r>
                        <a:rPr dirty="0" sz="1000" spc="-3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材質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高透過ガラス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パッケージ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25">
                          <a:latin typeface="メイリオ"/>
                          <a:cs typeface="メイリオ"/>
                        </a:rPr>
                        <a:t>箱入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916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名入れ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5">
                          <a:latin typeface="メイリオ"/>
                          <a:cs typeface="メイリオ"/>
                        </a:rPr>
                        <a:t>※印刷方法：レーザー彫刻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※名入れ箇所：本体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900" spc="-20">
                          <a:latin typeface="メイリオ"/>
                          <a:cs typeface="メイリオ"/>
                        </a:rPr>
                        <a:t>※名入れサイズ：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H22×W68mm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247650">
                <a:tc gridSpan="2">
                  <a:txBody>
                    <a:bodyPr/>
                    <a:lstStyle/>
                    <a:p>
                      <a:pPr marL="109093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dirty="0" sz="900" spc="-5">
                          <a:solidFill>
                            <a:srgbClr val="FF0000"/>
                          </a:solidFill>
                          <a:latin typeface="メイリオ"/>
                          <a:cs typeface="メイリオ"/>
                        </a:rPr>
                        <a:t>在庫は流動的で、価格は暫定値です。決定前に必ず在庫確認と正式なお見積りをご依頼ください。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5719">
                    <a:lnT w="12700">
                      <a:solidFill>
                        <a:srgbClr val="9BC2E6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74345" y="4205711"/>
            <a:ext cx="1447419" cy="1394467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1728" y="4205711"/>
            <a:ext cx="1448954" cy="1394467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81728" y="5670118"/>
            <a:ext cx="1448954" cy="1391424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74345" y="5670118"/>
            <a:ext cx="1447419" cy="1391424"/>
          </a:xfrm>
          <a:prstGeom prst="rect">
            <a:avLst/>
          </a:prstGeom>
        </p:spPr>
      </p:pic>
      <p:grpSp>
        <p:nvGrpSpPr>
          <p:cNvPr id="10" name="object 10" descr=""/>
          <p:cNvGrpSpPr/>
          <p:nvPr/>
        </p:nvGrpSpPr>
        <p:grpSpPr>
          <a:xfrm>
            <a:off x="984420" y="1235786"/>
            <a:ext cx="3333115" cy="2891155"/>
            <a:chOff x="984420" y="1235786"/>
            <a:chExt cx="3333115" cy="2891155"/>
          </a:xfrm>
        </p:grpSpPr>
        <p:pic>
          <p:nvPicPr>
            <p:cNvPr id="11" name="object 11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84420" y="1389889"/>
              <a:ext cx="2842102" cy="2736937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293229" y="1235786"/>
              <a:ext cx="1024127" cy="1000911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500544" y="1436789"/>
              <a:ext cx="613917" cy="573365"/>
            </a:xfrm>
            <a:prstGeom prst="rect">
              <a:avLst/>
            </a:prstGeom>
          </p:spPr>
        </p:pic>
      </p:grpSp>
      <p:sp>
        <p:nvSpPr>
          <p:cNvPr id="14" name="object 14" descr=""/>
          <p:cNvSpPr txBox="1"/>
          <p:nvPr/>
        </p:nvSpPr>
        <p:spPr>
          <a:xfrm>
            <a:off x="410967" y="846822"/>
            <a:ext cx="2889250" cy="7556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17345" algn="l"/>
              </a:tabLst>
            </a:pPr>
            <a:r>
              <a:rPr dirty="0" sz="1400" b="1">
                <a:latin typeface="メイリオ"/>
                <a:cs typeface="メイリオ"/>
              </a:rPr>
              <a:t>ペーパーウエイ</a:t>
            </a:r>
            <a:r>
              <a:rPr dirty="0" sz="1400" spc="-50" b="1">
                <a:latin typeface="メイリオ"/>
                <a:cs typeface="メイリオ"/>
              </a:rPr>
              <a:t>ト</a:t>
            </a:r>
            <a:r>
              <a:rPr dirty="0" sz="1400" b="1">
                <a:latin typeface="メイリオ"/>
                <a:cs typeface="メイリオ"/>
              </a:rPr>
              <a:t>	レクタング</a:t>
            </a:r>
            <a:r>
              <a:rPr dirty="0" sz="1400" spc="-50" b="1">
                <a:latin typeface="メイリオ"/>
                <a:cs typeface="メイリオ"/>
              </a:rPr>
              <a:t>ル</a:t>
            </a:r>
            <a:endParaRPr sz="1400">
              <a:latin typeface="メイリオ"/>
              <a:cs typeface="メイリオ"/>
            </a:endParaRPr>
          </a:p>
          <a:p>
            <a:pPr marL="901065">
              <a:lnSpc>
                <a:spcPct val="100000"/>
              </a:lnSpc>
              <a:spcBef>
                <a:spcPts val="2625"/>
              </a:spcBef>
            </a:pPr>
            <a:r>
              <a:rPr dirty="0" sz="1200">
                <a:latin typeface="Calibri"/>
                <a:cs typeface="Calibri"/>
              </a:rPr>
              <a:t>QR</a:t>
            </a:r>
            <a:r>
              <a:rPr dirty="0" sz="800" spc="-5">
                <a:latin typeface="游ゴシック"/>
                <a:cs typeface="游ゴシック"/>
              </a:rPr>
              <a:t>コードから商品ページをご覧頂けます</a:t>
            </a:r>
            <a:endParaRPr sz="800">
              <a:latin typeface="游ゴシック"/>
              <a:cs typeface="游ゴシック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Company/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2024-10-10T04:06:17Z</dcterms:created>
  <dcterms:modified xsi:type="dcterms:W3CDTF">2024-10-10T04:06:17Z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2024-10-10T00:00:00Z</vt:filetime>
  </property>
  <property fmtid="{D5CDD505-2E9C-101B-9397-08002B2CF9AE}" pid="3" name="Creator">
    <vt:lpwstr>Excel 用 Acrobat PDFMaker 24</vt:lpwstr>
  </property>
  <property fmtid="{D5CDD505-2E9C-101B-9397-08002B2CF9AE}" pid="4" name="LastSaved">
    <vt:filetime>2024-10-10T00:00:00Z</vt:filetime>
  </property>
  <property fmtid="{D5CDD505-2E9C-101B-9397-08002B2CF9AE}" pid="5" name="Producer">
    <vt:lpwstr>Adobe PDF Library 24.3.212</vt:lpwstr>
  </property>
</Properties>
</file>