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60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4483"/>
            <a:ext cx="909478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5196"/>
            <a:ext cx="748982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4236" y="627888"/>
            <a:ext cx="7505700" cy="45720"/>
          </a:xfrm>
          <a:custGeom>
            <a:avLst/>
            <a:gdLst/>
            <a:ahLst/>
            <a:cxnLst/>
            <a:rect l="l" t="t" r="r" b="b"/>
            <a:pathLst>
              <a:path w="7505700" h="45720">
                <a:moveTo>
                  <a:pt x="0" y="45720"/>
                </a:moveTo>
                <a:lnTo>
                  <a:pt x="7505687" y="45720"/>
                </a:lnTo>
                <a:lnTo>
                  <a:pt x="7505687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74236" y="673608"/>
            <a:ext cx="7505700" cy="675640"/>
          </a:xfrm>
          <a:custGeom>
            <a:avLst/>
            <a:gdLst/>
            <a:ahLst/>
            <a:cxnLst/>
            <a:rect l="l" t="t" r="r" b="b"/>
            <a:pathLst>
              <a:path w="7505700" h="675640">
                <a:moveTo>
                  <a:pt x="7505687" y="0"/>
                </a:moveTo>
                <a:lnTo>
                  <a:pt x="0" y="0"/>
                </a:lnTo>
                <a:lnTo>
                  <a:pt x="0" y="675131"/>
                </a:lnTo>
                <a:lnTo>
                  <a:pt x="7505687" y="675131"/>
                </a:lnTo>
                <a:lnTo>
                  <a:pt x="7505687" y="0"/>
                </a:lnTo>
                <a:close/>
              </a:path>
            </a:pathLst>
          </a:custGeom>
          <a:solidFill>
            <a:srgbClr val="DD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74236" y="7252716"/>
            <a:ext cx="10139680" cy="47625"/>
          </a:xfrm>
          <a:custGeom>
            <a:avLst/>
            <a:gdLst/>
            <a:ahLst/>
            <a:cxnLst/>
            <a:rect l="l" t="t" r="r" b="b"/>
            <a:pathLst>
              <a:path w="10139680" h="47625">
                <a:moveTo>
                  <a:pt x="10139159" y="0"/>
                </a:moveTo>
                <a:lnTo>
                  <a:pt x="0" y="0"/>
                </a:lnTo>
                <a:lnTo>
                  <a:pt x="0" y="47244"/>
                </a:lnTo>
                <a:lnTo>
                  <a:pt x="10139159" y="47244"/>
                </a:lnTo>
                <a:lnTo>
                  <a:pt x="1013915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39455"/>
            <a:ext cx="465439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39455"/>
            <a:ext cx="465439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044" y="234886"/>
            <a:ext cx="10155935" cy="709860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74" y="360337"/>
            <a:ext cx="3010782" cy="9076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2373" y="410812"/>
            <a:ext cx="3571671" cy="26890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1004" y="90930"/>
            <a:ext cx="3848100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39455"/>
            <a:ext cx="962977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3450"/>
            <a:ext cx="34239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3450"/>
            <a:ext cx="246094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3450"/>
            <a:ext cx="246094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5.jp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7680" algn="l"/>
                <a:tab pos="3504565" algn="l"/>
              </a:tabLst>
            </a:pPr>
            <a:r>
              <a:rPr spc="610" dirty="0"/>
              <a:t>提案</a:t>
            </a:r>
            <a:r>
              <a:rPr spc="625" dirty="0"/>
              <a:t>書</a:t>
            </a:r>
            <a:r>
              <a:rPr spc="-50" dirty="0"/>
              <a:t>（</a:t>
            </a:r>
            <a:r>
              <a:rPr dirty="0"/>
              <a:t>	</a:t>
            </a:r>
            <a:r>
              <a:rPr spc="625" dirty="0"/>
              <a:t>商</a:t>
            </a:r>
            <a:r>
              <a:rPr spc="610" dirty="0"/>
              <a:t>品</a:t>
            </a:r>
            <a:r>
              <a:rPr spc="625" dirty="0"/>
              <a:t>情</a:t>
            </a:r>
            <a:r>
              <a:rPr spc="-50" dirty="0"/>
              <a:t>報</a:t>
            </a:r>
            <a:r>
              <a:rPr dirty="0"/>
              <a:t>	</a:t>
            </a:r>
            <a:r>
              <a:rPr spc="-50" dirty="0"/>
              <a:t>）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23014" y="62788"/>
            <a:ext cx="2482850" cy="1286510"/>
          </a:xfrm>
          <a:prstGeom prst="rect">
            <a:avLst/>
          </a:prstGeom>
          <a:ln w="12700">
            <a:solidFill>
              <a:srgbClr val="9BC2E6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endParaRPr sz="1400">
              <a:latin typeface="Times New Roman"/>
              <a:cs typeface="Times New Roman"/>
            </a:endParaRPr>
          </a:p>
          <a:p>
            <a:pPr marL="18415" algn="ctr">
              <a:lnSpc>
                <a:spcPct val="100000"/>
              </a:lnSpc>
            </a:pPr>
            <a:r>
              <a:rPr sz="1400" dirty="0">
                <a:latin typeface="メイリオ"/>
                <a:cs typeface="メイリオ"/>
              </a:rPr>
              <a:t>（会社名</a:t>
            </a:r>
            <a:r>
              <a:rPr sz="1400" spc="-50" dirty="0">
                <a:latin typeface="メイリオ"/>
                <a:cs typeface="メイリオ"/>
              </a:rPr>
              <a:t>）</a:t>
            </a:r>
            <a:endParaRPr sz="1400">
              <a:latin typeface="メイリオ"/>
              <a:cs typeface="メイリオ"/>
            </a:endParaRPr>
          </a:p>
          <a:p>
            <a:pPr marL="18415" algn="ctr">
              <a:lnSpc>
                <a:spcPct val="100000"/>
              </a:lnSpc>
              <a:spcBef>
                <a:spcPts val="960"/>
              </a:spcBef>
            </a:pPr>
            <a:r>
              <a:rPr sz="1400" b="1" spc="-10" dirty="0">
                <a:latin typeface="メイリオ"/>
                <a:cs typeface="メイリオ"/>
              </a:rPr>
              <a:t>TEL：（</a:t>
            </a:r>
            <a:r>
              <a:rPr sz="1400" b="1" dirty="0">
                <a:latin typeface="メイリオ"/>
                <a:cs typeface="メイリオ"/>
              </a:rPr>
              <a:t>電話番号</a:t>
            </a:r>
            <a:r>
              <a:rPr sz="1400" b="1" spc="-50" dirty="0">
                <a:latin typeface="メイリオ"/>
                <a:cs typeface="メイリオ"/>
              </a:rPr>
              <a:t>）</a:t>
            </a:r>
            <a:endParaRPr sz="1400">
              <a:latin typeface="メイリオ"/>
              <a:cs typeface="メイリオ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8844" y="689864"/>
            <a:ext cx="3683000" cy="5257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b="1" spc="-5" dirty="0">
                <a:latin typeface="メイリオ"/>
                <a:cs typeface="メイリオ"/>
              </a:rPr>
              <a:t>オプティカルガラスの澄んだ透明感が上品に輝く</a:t>
            </a:r>
            <a:endParaRPr sz="1200">
              <a:latin typeface="メイリオ"/>
              <a:cs typeface="メイリオ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200" b="1" spc="-5" dirty="0">
                <a:latin typeface="メイリオ"/>
                <a:cs typeface="メイリオ"/>
              </a:rPr>
              <a:t>シンプルでどんな空間にもぴったりなデザインです。</a:t>
            </a:r>
            <a:endParaRPr sz="1200">
              <a:latin typeface="メイリオ"/>
              <a:cs typeface="メイリオ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407324" y="1406652"/>
          <a:ext cx="5998844" cy="5858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7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商品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ID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10" dirty="0">
                          <a:latin typeface="メイリオ"/>
                          <a:cs typeface="メイリオ"/>
                        </a:rPr>
                        <a:t>NAR11023</a:t>
                      </a:r>
                      <a:endParaRPr sz="1400">
                        <a:latin typeface="メイリオ"/>
                        <a:cs typeface="メイリオ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販売価格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spc="-20" dirty="0">
                          <a:latin typeface="メイリオ"/>
                          <a:cs typeface="メイリオ"/>
                        </a:rPr>
                        <a:t>9,350</a:t>
                      </a:r>
                      <a:r>
                        <a:rPr sz="1200" spc="-50" dirty="0">
                          <a:latin typeface="メイリオ"/>
                          <a:cs typeface="メイリオ"/>
                        </a:rPr>
                        <a:t>円</a:t>
                      </a:r>
                      <a:endParaRPr sz="1200">
                        <a:latin typeface="メイリオ"/>
                        <a:cs typeface="メイリオ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注文可能数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メイリオ"/>
                          <a:cs typeface="メイリオ"/>
                        </a:rPr>
                        <a:t>4</a:t>
                      </a:r>
                      <a:r>
                        <a:rPr sz="900" dirty="0">
                          <a:latin typeface="メイリオ"/>
                          <a:cs typeface="メイリオ"/>
                        </a:rPr>
                        <a:t>個～</a:t>
                      </a:r>
                      <a:r>
                        <a:rPr sz="900" spc="-5" dirty="0">
                          <a:latin typeface="メイリオ"/>
                          <a:cs typeface="メイリオ"/>
                        </a:rPr>
                        <a:t>  単位未満の注文については、お問い合わせください。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セット内容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889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メイリオ"/>
                          <a:cs typeface="メイリオ"/>
                        </a:rPr>
                        <a:t>グラスワークスナルミ  【エンバシー】  クロック（M）×1</a:t>
                      </a:r>
                      <a:r>
                        <a:rPr sz="900" spc="-20" dirty="0">
                          <a:latin typeface="メイリオ"/>
                          <a:cs typeface="メイリオ"/>
                        </a:rPr>
                        <a:t>、ボタン電池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1</a:t>
                      </a:r>
                      <a:r>
                        <a:rPr sz="900" dirty="0">
                          <a:latin typeface="メイリオ"/>
                          <a:cs typeface="メイリオ"/>
                        </a:rPr>
                        <a:t>個使用（内蔵</a:t>
                      </a:r>
                      <a:r>
                        <a:rPr sz="900" spc="-50" dirty="0">
                          <a:latin typeface="メイリオ"/>
                          <a:cs typeface="メイリオ"/>
                        </a:rPr>
                        <a:t>）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5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色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5" dirty="0">
                          <a:latin typeface="メイリオ"/>
                          <a:cs typeface="メイリオ"/>
                        </a:rPr>
                        <a:t>画像参照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サイズ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メイリオ"/>
                          <a:cs typeface="メイリオ"/>
                        </a:rPr>
                        <a:t>置時計：幅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90</a:t>
                      </a:r>
                      <a:r>
                        <a:rPr sz="900" spc="-20" dirty="0">
                          <a:latin typeface="メイリオ"/>
                          <a:cs typeface="メイリオ"/>
                        </a:rPr>
                        <a:t>×奥行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30</a:t>
                      </a:r>
                      <a:r>
                        <a:rPr sz="900" spc="-20" dirty="0">
                          <a:latin typeface="メイリオ"/>
                          <a:cs typeface="メイリオ"/>
                        </a:rPr>
                        <a:t>×高さ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135mm</a:t>
                      </a:r>
                      <a:r>
                        <a:rPr sz="900" spc="-20" dirty="0">
                          <a:latin typeface="メイリオ"/>
                          <a:cs typeface="メイリオ"/>
                        </a:rPr>
                        <a:t>、箱サイズ：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130×180×45mm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生産国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メイリオ"/>
                          <a:cs typeface="メイリオ"/>
                        </a:rPr>
                        <a:t>中国製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材質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メイリオ"/>
                          <a:cs typeface="メイリオ"/>
                        </a:rPr>
                        <a:t>オプティカルグラス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パッケージ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メイリオ"/>
                          <a:cs typeface="メイリオ"/>
                        </a:rPr>
                        <a:t>化粧箱入り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名入れ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20" dirty="0">
                          <a:latin typeface="メイリオ"/>
                          <a:cs typeface="メイリオ"/>
                        </a:rPr>
                        <a:t>※印刷方法：サンドブラスト、</a:t>
                      </a:r>
                      <a:r>
                        <a:rPr sz="900" spc="-25" dirty="0">
                          <a:latin typeface="メイリオ"/>
                          <a:cs typeface="メイリオ"/>
                        </a:rPr>
                        <a:t>3D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spc="-10" dirty="0">
                          <a:latin typeface="メイリオ"/>
                          <a:cs typeface="メイリオ"/>
                        </a:rPr>
                        <a:t>【サンドブラスト】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dirty="0">
                          <a:latin typeface="メイリオ"/>
                          <a:cs typeface="メイリオ"/>
                        </a:rPr>
                        <a:t>※名入れ箇所：正面（裏面）</a:t>
                      </a:r>
                      <a:r>
                        <a:rPr sz="900" spc="-5" dirty="0">
                          <a:latin typeface="メイリオ"/>
                          <a:cs typeface="メイリオ"/>
                        </a:rPr>
                        <a:t>、底面のいずれかです。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900" spc="-20" dirty="0">
                          <a:latin typeface="メイリオ"/>
                          <a:cs typeface="メイリオ"/>
                        </a:rPr>
                        <a:t>※名入れスペース：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70×45mm（</a:t>
                      </a:r>
                      <a:r>
                        <a:rPr sz="900" spc="-20" dirty="0">
                          <a:latin typeface="メイリオ"/>
                          <a:cs typeface="メイリオ"/>
                        </a:rPr>
                        <a:t>正面）、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50×40mm（</a:t>
                      </a:r>
                      <a:r>
                        <a:rPr sz="900" spc="-20" dirty="0">
                          <a:latin typeface="メイリオ"/>
                          <a:cs typeface="メイリオ"/>
                        </a:rPr>
                        <a:t>裏面）、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55×20mm（</a:t>
                      </a:r>
                      <a:r>
                        <a:rPr sz="900" dirty="0">
                          <a:latin typeface="メイリオ"/>
                          <a:cs typeface="メイリオ"/>
                        </a:rPr>
                        <a:t>底面</a:t>
                      </a:r>
                      <a:r>
                        <a:rPr sz="900" spc="-50" dirty="0">
                          <a:latin typeface="メイリオ"/>
                          <a:cs typeface="メイリオ"/>
                        </a:rPr>
                        <a:t>）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備考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メイリオ"/>
                          <a:cs typeface="メイリオ"/>
                        </a:rPr>
                        <a:t>こちらの商品は、のし掛け・包装を無料でお付けしています。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650">
                <a:tc gridSpan="2">
                  <a:txBody>
                    <a:bodyPr/>
                    <a:lstStyle/>
                    <a:p>
                      <a:pPr marL="94424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900" spc="-5" dirty="0">
                          <a:solidFill>
                            <a:srgbClr val="FF0000"/>
                          </a:solidFill>
                          <a:latin typeface="メイリオ"/>
                          <a:cs typeface="メイリオ"/>
                        </a:rPr>
                        <a:t>在庫は流動的で、価格は暫定値です。決定前に必ず在庫確認と正式なお見積りをご依頼ください。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B="0">
                    <a:lnT w="12700">
                      <a:solidFill>
                        <a:srgbClr val="9BC2E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10825" y="643196"/>
            <a:ext cx="3129280" cy="8915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400" b="1" spc="-5" dirty="0">
                <a:latin typeface="メイリオ"/>
                <a:cs typeface="メイリオ"/>
              </a:rPr>
              <a:t>グラスワークスナルミ</a:t>
            </a:r>
            <a:endParaRPr sz="1400">
              <a:latin typeface="メイリオ"/>
              <a:cs typeface="メイリオ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1438910" algn="l"/>
              </a:tabLst>
            </a:pPr>
            <a:r>
              <a:rPr sz="1400" b="1" dirty="0">
                <a:latin typeface="メイリオ"/>
                <a:cs typeface="メイリオ"/>
              </a:rPr>
              <a:t>【エンバシー</a:t>
            </a:r>
            <a:r>
              <a:rPr sz="1400" b="1" spc="-50" dirty="0">
                <a:latin typeface="メイリオ"/>
                <a:cs typeface="メイリオ"/>
              </a:rPr>
              <a:t>】</a:t>
            </a:r>
            <a:r>
              <a:rPr sz="1400" b="1" dirty="0">
                <a:latin typeface="メイリオ"/>
                <a:cs typeface="メイリオ"/>
              </a:rPr>
              <a:t>	クロック</a:t>
            </a:r>
            <a:r>
              <a:rPr sz="1400" b="1" spc="-25" dirty="0">
                <a:latin typeface="メイリオ"/>
                <a:cs typeface="メイリオ"/>
              </a:rPr>
              <a:t>（M）</a:t>
            </a:r>
            <a:endParaRPr sz="1400">
              <a:latin typeface="メイリオ"/>
              <a:cs typeface="メイリオ"/>
            </a:endParaRPr>
          </a:p>
          <a:p>
            <a:pPr marL="1140460">
              <a:lnSpc>
                <a:spcPct val="100000"/>
              </a:lnSpc>
              <a:spcBef>
                <a:spcPts val="815"/>
              </a:spcBef>
            </a:pPr>
            <a:r>
              <a:rPr sz="1200" dirty="0">
                <a:latin typeface="Calibri"/>
                <a:cs typeface="Calibri"/>
              </a:rPr>
              <a:t>QR</a:t>
            </a:r>
            <a:r>
              <a:rPr sz="800" spc="-5" dirty="0">
                <a:latin typeface="游ゴシック"/>
                <a:cs typeface="游ゴシック"/>
              </a:rPr>
              <a:t>コードから商品ページをご覧頂けます</a:t>
            </a:r>
            <a:endParaRPr sz="800">
              <a:latin typeface="游ゴシック"/>
              <a:cs typeface="游ゴシック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57460" y="1252550"/>
            <a:ext cx="3604260" cy="2856230"/>
            <a:chOff x="857460" y="1252550"/>
            <a:chExt cx="3604260" cy="28562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39545" y="1252550"/>
              <a:ext cx="1022092" cy="10119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460" y="1576882"/>
              <a:ext cx="2632414" cy="25318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3562" y="1467434"/>
              <a:ext cx="586776" cy="556737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3813" y="4202805"/>
            <a:ext cx="1449127" cy="139121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99243" y="4206063"/>
            <a:ext cx="1447984" cy="139122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99250" y="5678601"/>
            <a:ext cx="1447987" cy="139160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1566" y="5663184"/>
            <a:ext cx="1285770" cy="13370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8098" y="2123950"/>
            <a:ext cx="2520315" cy="4425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25"/>
              </a:spcBef>
            </a:pPr>
            <a:r>
              <a:rPr sz="1400" spc="-10" dirty="0">
                <a:solidFill>
                  <a:srgbClr val="6F3A04"/>
                </a:solidFill>
                <a:latin typeface="游ゴシック"/>
                <a:cs typeface="游ゴシック"/>
              </a:rPr>
              <a:t>グラスワークスのロゴが入った高級感のある文字盤です。</a:t>
            </a:r>
            <a:endParaRPr sz="1400">
              <a:latin typeface="游ゴシック"/>
              <a:cs typeface="游ゴシック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0923" y="1447342"/>
            <a:ext cx="9904730" cy="5729605"/>
            <a:chOff x="390923" y="1447342"/>
            <a:chExt cx="9904730" cy="57296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6234" y="3548663"/>
              <a:ext cx="3628898" cy="36279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9630" y="1894802"/>
              <a:ext cx="1877225" cy="18813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2689" y="3171915"/>
              <a:ext cx="2123321" cy="21141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3996" y="5548769"/>
              <a:ext cx="1603894" cy="16069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6045" y="3171915"/>
              <a:ext cx="2123333" cy="21141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923" y="5548769"/>
              <a:ext cx="1603519" cy="16069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56690" y="5548769"/>
              <a:ext cx="1608810" cy="16069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623" y="1447342"/>
              <a:ext cx="1538643" cy="15483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</Words>
  <Application>Microsoft Office PowerPoint</Application>
  <PresentationFormat>ユーザー設定</PresentationFormat>
  <Paragraphs>50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メイリオ</vt:lpstr>
      <vt:lpstr>游ゴシック</vt:lpstr>
      <vt:lpstr>Calibri</vt:lpstr>
      <vt:lpstr>Times New Roman</vt:lpstr>
      <vt:lpstr>Office Theme</vt:lpstr>
      <vt:lpstr>提案書（ 商品情報 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 S</dc:creator>
  <cp:lastModifiedBy>0 kikaku</cp:lastModifiedBy>
  <cp:revision>1</cp:revision>
  <dcterms:created xsi:type="dcterms:W3CDTF">2024-06-06T06:49:46Z</dcterms:created>
  <dcterms:modified xsi:type="dcterms:W3CDTF">2024-06-06T06:50:04Z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Creator">
    <vt:lpwstr>Excel 用 Acrobat PDFMaker 24</vt:lpwstr>
  </property>
  <property fmtid="{D5CDD505-2E9C-101B-9397-08002B2CF9AE}" pid="4" name="LastSaved">
    <vt:filetime>2024-06-06T00:00:00Z</vt:filetime>
  </property>
  <property fmtid="{D5CDD505-2E9C-101B-9397-08002B2CF9AE}" pid="5" name="Producer">
    <vt:lpwstr>Adobe PDF Library 24.2.23</vt:lpwstr>
  </property>
</Properties>
</file>