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60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80224" y="868844"/>
            <a:ext cx="7507605" cy="45720"/>
          </a:xfrm>
          <a:custGeom>
            <a:avLst/>
            <a:gdLst/>
            <a:ahLst/>
            <a:cxnLst/>
            <a:rect l="l" t="t" r="r" b="b"/>
            <a:pathLst>
              <a:path w="7507605" h="45719">
                <a:moveTo>
                  <a:pt x="0" y="45707"/>
                </a:moveTo>
                <a:lnTo>
                  <a:pt x="7507224" y="45707"/>
                </a:lnTo>
                <a:lnTo>
                  <a:pt x="7507224" y="0"/>
                </a:lnTo>
                <a:lnTo>
                  <a:pt x="0" y="0"/>
                </a:lnTo>
                <a:lnTo>
                  <a:pt x="0" y="45707"/>
                </a:lnTo>
                <a:close/>
              </a:path>
            </a:pathLst>
          </a:custGeom>
          <a:solidFill>
            <a:srgbClr val="5B9BD4"/>
          </a:solidFill>
        </p:spPr>
        <p:txBody>
          <a:bodyPr wrap="square" lIns="0" tIns="0" rIns="0" bIns="0" rtlCol="0"/>
          <a:lstStyle/>
          <a:p>
            <a:endParaRPr/>
          </a:p>
        </p:txBody>
      </p:sp>
      <p:sp>
        <p:nvSpPr>
          <p:cNvPr id="17" name="bg object 17"/>
          <p:cNvSpPr/>
          <p:nvPr/>
        </p:nvSpPr>
        <p:spPr>
          <a:xfrm>
            <a:off x="280224" y="914552"/>
            <a:ext cx="7507605" cy="655955"/>
          </a:xfrm>
          <a:custGeom>
            <a:avLst/>
            <a:gdLst/>
            <a:ahLst/>
            <a:cxnLst/>
            <a:rect l="l" t="t" r="r" b="b"/>
            <a:pathLst>
              <a:path w="7507605" h="655955">
                <a:moveTo>
                  <a:pt x="7507224" y="0"/>
                </a:moveTo>
                <a:lnTo>
                  <a:pt x="0" y="0"/>
                </a:lnTo>
                <a:lnTo>
                  <a:pt x="0" y="655332"/>
                </a:lnTo>
                <a:lnTo>
                  <a:pt x="7507224" y="655332"/>
                </a:lnTo>
                <a:lnTo>
                  <a:pt x="7507224" y="0"/>
                </a:lnTo>
                <a:close/>
              </a:path>
            </a:pathLst>
          </a:custGeom>
          <a:solidFill>
            <a:srgbClr val="DDEBF7"/>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68032" y="342798"/>
            <a:ext cx="10155936" cy="6881126"/>
          </a:xfrm>
          <a:prstGeom prst="rect">
            <a:avLst/>
          </a:prstGeom>
        </p:spPr>
      </p:pic>
      <p:pic>
        <p:nvPicPr>
          <p:cNvPr id="17" name="bg object 17"/>
          <p:cNvPicPr/>
          <p:nvPr/>
        </p:nvPicPr>
        <p:blipFill>
          <a:blip r:embed="rId3" cstate="print"/>
          <a:stretch>
            <a:fillRect/>
          </a:stretch>
        </p:blipFill>
        <p:spPr>
          <a:xfrm>
            <a:off x="325439" y="464235"/>
            <a:ext cx="3008055" cy="877900"/>
          </a:xfrm>
          <a:prstGeom prst="rect">
            <a:avLst/>
          </a:prstGeom>
        </p:spPr>
      </p:pic>
      <p:pic>
        <p:nvPicPr>
          <p:cNvPr id="18" name="bg object 18"/>
          <p:cNvPicPr/>
          <p:nvPr/>
        </p:nvPicPr>
        <p:blipFill>
          <a:blip r:embed="rId4" cstate="print"/>
          <a:stretch>
            <a:fillRect/>
          </a:stretch>
        </p:blipFill>
        <p:spPr>
          <a:xfrm>
            <a:off x="6719136" y="513714"/>
            <a:ext cx="3571913" cy="260407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05468" y="344080"/>
            <a:ext cx="3851910" cy="413384"/>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6/12/2024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12.jpg"/><Relationship Id="rId7" Type="http://schemas.openxmlformats.org/officeDocument/2006/relationships/image" Target="../media/image16.jpg"/><Relationship Id="rId2" Type="http://schemas.openxmlformats.org/officeDocument/2006/relationships/image" Target="../media/image11.jpg"/><Relationship Id="rId1" Type="http://schemas.openxmlformats.org/officeDocument/2006/relationships/slideLayout" Target="../slideLayouts/slideLayout5.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4413312" y="1624761"/>
          <a:ext cx="5999478" cy="5561320"/>
        </p:xfrm>
        <a:graphic>
          <a:graphicData uri="http://schemas.openxmlformats.org/drawingml/2006/table">
            <a:tbl>
              <a:tblPr firstRow="1" bandRow="1">
                <a:tableStyleId>{2D5ABB26-0587-4C30-8999-92F81FD0307C}</a:tableStyleId>
              </a:tblPr>
              <a:tblGrid>
                <a:gridCol w="877569">
                  <a:extLst>
                    <a:ext uri="{9D8B030D-6E8A-4147-A177-3AD203B41FA5}">
                      <a16:colId xmlns:a16="http://schemas.microsoft.com/office/drawing/2014/main" val="20000"/>
                    </a:ext>
                  </a:extLst>
                </a:gridCol>
                <a:gridCol w="5121909">
                  <a:extLst>
                    <a:ext uri="{9D8B030D-6E8A-4147-A177-3AD203B41FA5}">
                      <a16:colId xmlns:a16="http://schemas.microsoft.com/office/drawing/2014/main" val="20001"/>
                    </a:ext>
                  </a:extLst>
                </a:gridCol>
              </a:tblGrid>
              <a:tr h="508634">
                <a:tc>
                  <a:txBody>
                    <a:bodyPr/>
                    <a:lstStyle/>
                    <a:p>
                      <a:pPr>
                        <a:lnSpc>
                          <a:spcPct val="100000"/>
                        </a:lnSpc>
                        <a:spcBef>
                          <a:spcPts val="185"/>
                        </a:spcBef>
                      </a:pPr>
                      <a:endParaRPr sz="950">
                        <a:latin typeface="Times New Roman"/>
                        <a:cs typeface="Times New Roman"/>
                      </a:endParaRPr>
                    </a:p>
                    <a:p>
                      <a:pPr marL="10160" algn="ctr">
                        <a:lnSpc>
                          <a:spcPct val="100000"/>
                        </a:lnSpc>
                        <a:spcBef>
                          <a:spcPts val="5"/>
                        </a:spcBef>
                      </a:pPr>
                      <a:r>
                        <a:rPr sz="950" b="1" dirty="0">
                          <a:solidFill>
                            <a:srgbClr val="FFFFFF"/>
                          </a:solidFill>
                          <a:latin typeface="メイリオ"/>
                          <a:cs typeface="メイリオ"/>
                        </a:rPr>
                        <a:t>商品</a:t>
                      </a:r>
                      <a:r>
                        <a:rPr sz="950" b="1" spc="-25" dirty="0">
                          <a:solidFill>
                            <a:srgbClr val="FFFFFF"/>
                          </a:solidFill>
                          <a:latin typeface="メイリオ"/>
                          <a:cs typeface="メイリオ"/>
                        </a:rPr>
                        <a:t>ID</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1765">
                        <a:lnSpc>
                          <a:spcPct val="100000"/>
                        </a:lnSpc>
                        <a:spcBef>
                          <a:spcPts val="975"/>
                        </a:spcBef>
                      </a:pPr>
                      <a:r>
                        <a:rPr sz="1350" spc="-10" dirty="0">
                          <a:latin typeface="メイリオ"/>
                          <a:cs typeface="メイリオ"/>
                        </a:rPr>
                        <a:t>NAR11058</a:t>
                      </a:r>
                      <a:endParaRPr sz="1350" dirty="0">
                        <a:latin typeface="メイリオ"/>
                        <a:cs typeface="メイリオ"/>
                      </a:endParaRPr>
                    </a:p>
                  </a:txBody>
                  <a:tcPr marL="0" marR="0" marT="12382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0"/>
                  </a:ext>
                </a:extLst>
              </a:tr>
              <a:tr h="508634">
                <a:tc>
                  <a:txBody>
                    <a:bodyPr/>
                    <a:lstStyle/>
                    <a:p>
                      <a:pPr>
                        <a:lnSpc>
                          <a:spcPct val="100000"/>
                        </a:lnSpc>
                        <a:spcBef>
                          <a:spcPts val="185"/>
                        </a:spcBef>
                      </a:pPr>
                      <a:endParaRPr sz="950">
                        <a:latin typeface="Times New Roman"/>
                        <a:cs typeface="Times New Roman"/>
                      </a:endParaRPr>
                    </a:p>
                    <a:p>
                      <a:pPr marL="12065" algn="ctr">
                        <a:lnSpc>
                          <a:spcPct val="100000"/>
                        </a:lnSpc>
                        <a:spcBef>
                          <a:spcPts val="5"/>
                        </a:spcBef>
                      </a:pPr>
                      <a:r>
                        <a:rPr sz="950" b="1" spc="-15" dirty="0">
                          <a:solidFill>
                            <a:srgbClr val="FFFFFF"/>
                          </a:solidFill>
                          <a:latin typeface="メイリオ"/>
                          <a:cs typeface="メイリオ"/>
                        </a:rPr>
                        <a:t>販売価格</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9225">
                        <a:lnSpc>
                          <a:spcPct val="100000"/>
                        </a:lnSpc>
                        <a:spcBef>
                          <a:spcPts val="1130"/>
                        </a:spcBef>
                      </a:pPr>
                      <a:r>
                        <a:rPr sz="1150" spc="-10" dirty="0">
                          <a:latin typeface="メイリオ"/>
                          <a:cs typeface="メイリオ"/>
                        </a:rPr>
                        <a:t>11,000</a:t>
                      </a:r>
                      <a:r>
                        <a:rPr sz="1150" spc="-50" dirty="0">
                          <a:latin typeface="メイリオ"/>
                          <a:cs typeface="メイリオ"/>
                        </a:rPr>
                        <a:t>円</a:t>
                      </a:r>
                      <a:endParaRPr sz="1150">
                        <a:latin typeface="メイリオ"/>
                        <a:cs typeface="メイリオ"/>
                      </a:endParaRPr>
                    </a:p>
                  </a:txBody>
                  <a:tcPr marL="0" marR="0" marT="14351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1"/>
                  </a:ext>
                </a:extLst>
              </a:tr>
              <a:tr h="508634">
                <a:tc>
                  <a:txBody>
                    <a:bodyPr/>
                    <a:lstStyle/>
                    <a:p>
                      <a:pPr>
                        <a:lnSpc>
                          <a:spcPct val="100000"/>
                        </a:lnSpc>
                        <a:spcBef>
                          <a:spcPts val="185"/>
                        </a:spcBef>
                      </a:pPr>
                      <a:endParaRPr sz="950">
                        <a:latin typeface="Times New Roman"/>
                        <a:cs typeface="Times New Roman"/>
                      </a:endParaRPr>
                    </a:p>
                    <a:p>
                      <a:pPr marL="8890" algn="ctr">
                        <a:lnSpc>
                          <a:spcPct val="100000"/>
                        </a:lnSpc>
                        <a:spcBef>
                          <a:spcPts val="5"/>
                        </a:spcBef>
                      </a:pPr>
                      <a:r>
                        <a:rPr sz="950" b="1" spc="-10" dirty="0">
                          <a:solidFill>
                            <a:srgbClr val="FFFFFF"/>
                          </a:solidFill>
                          <a:latin typeface="メイリオ"/>
                          <a:cs typeface="メイリオ"/>
                        </a:rPr>
                        <a:t>注文可能数</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5"/>
                        </a:spcBef>
                      </a:pPr>
                      <a:endParaRPr sz="850">
                        <a:latin typeface="Times New Roman"/>
                        <a:cs typeface="Times New Roman"/>
                      </a:endParaRPr>
                    </a:p>
                    <a:p>
                      <a:pPr marL="142875">
                        <a:lnSpc>
                          <a:spcPct val="100000"/>
                        </a:lnSpc>
                      </a:pPr>
                      <a:r>
                        <a:rPr sz="850" dirty="0">
                          <a:latin typeface="メイリオ"/>
                          <a:cs typeface="メイリオ"/>
                        </a:rPr>
                        <a:t>3個～</a:t>
                      </a:r>
                      <a:r>
                        <a:rPr sz="850" spc="-5" dirty="0">
                          <a:latin typeface="メイリオ"/>
                          <a:cs typeface="メイリオ"/>
                        </a:rPr>
                        <a:t>   単位未満の注文については、お問い合わせください。</a:t>
                      </a:r>
                      <a:endParaRPr sz="850">
                        <a:latin typeface="メイリオ"/>
                        <a:cs typeface="メイリオ"/>
                      </a:endParaRPr>
                    </a:p>
                  </a:txBody>
                  <a:tcPr marL="0" marR="0" marT="4508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2"/>
                  </a:ext>
                </a:extLst>
              </a:tr>
              <a:tr h="490220">
                <a:tc>
                  <a:txBody>
                    <a:bodyPr/>
                    <a:lstStyle/>
                    <a:p>
                      <a:pPr>
                        <a:lnSpc>
                          <a:spcPct val="100000"/>
                        </a:lnSpc>
                        <a:spcBef>
                          <a:spcPts val="114"/>
                        </a:spcBef>
                      </a:pPr>
                      <a:endParaRPr sz="950">
                        <a:latin typeface="Times New Roman"/>
                        <a:cs typeface="Times New Roman"/>
                      </a:endParaRPr>
                    </a:p>
                    <a:p>
                      <a:pPr marL="8890" algn="ctr">
                        <a:lnSpc>
                          <a:spcPct val="100000"/>
                        </a:lnSpc>
                      </a:pPr>
                      <a:r>
                        <a:rPr sz="950" b="1" spc="-10" dirty="0">
                          <a:solidFill>
                            <a:srgbClr val="FFFFFF"/>
                          </a:solidFill>
                          <a:latin typeface="メイリオ"/>
                          <a:cs typeface="メイリオ"/>
                        </a:rPr>
                        <a:t>セット内容</a:t>
                      </a:r>
                      <a:endParaRPr sz="950">
                        <a:latin typeface="メイリオ"/>
                        <a:cs typeface="メイリオ"/>
                      </a:endParaRPr>
                    </a:p>
                  </a:txBody>
                  <a:tcPr marL="0" marR="0" marT="14604"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280"/>
                        </a:spcBef>
                      </a:pPr>
                      <a:endParaRPr sz="850">
                        <a:latin typeface="Times New Roman"/>
                        <a:cs typeface="Times New Roman"/>
                      </a:endParaRPr>
                    </a:p>
                    <a:p>
                      <a:pPr marL="142875">
                        <a:lnSpc>
                          <a:spcPct val="100000"/>
                        </a:lnSpc>
                        <a:spcBef>
                          <a:spcPts val="5"/>
                        </a:spcBef>
                      </a:pPr>
                      <a:r>
                        <a:rPr sz="850" dirty="0">
                          <a:latin typeface="メイリオ"/>
                          <a:cs typeface="メイリオ"/>
                        </a:rPr>
                        <a:t>サーモクロック×1、ボタン電池1個使用（内</a:t>
                      </a:r>
                      <a:r>
                        <a:rPr sz="850" spc="-50" dirty="0">
                          <a:latin typeface="メイリオ"/>
                          <a:cs typeface="メイリオ"/>
                        </a:rPr>
                        <a:t>）</a:t>
                      </a:r>
                      <a:endParaRPr sz="850">
                        <a:latin typeface="メイリオ"/>
                        <a:cs typeface="メイリオ"/>
                      </a:endParaRPr>
                    </a:p>
                  </a:txBody>
                  <a:tcPr marL="0" marR="0" marT="3556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3"/>
                  </a:ext>
                </a:extLst>
              </a:tr>
              <a:tr h="435609">
                <a:tc>
                  <a:txBody>
                    <a:bodyPr/>
                    <a:lstStyle/>
                    <a:p>
                      <a:pPr marL="8890" algn="ctr">
                        <a:lnSpc>
                          <a:spcPct val="100000"/>
                        </a:lnSpc>
                        <a:spcBef>
                          <a:spcPts val="990"/>
                        </a:spcBef>
                      </a:pPr>
                      <a:r>
                        <a:rPr sz="950" b="1" spc="-50" dirty="0">
                          <a:solidFill>
                            <a:srgbClr val="FFFFFF"/>
                          </a:solidFill>
                          <a:latin typeface="メイリオ"/>
                          <a:cs typeface="メイリオ"/>
                        </a:rPr>
                        <a:t>色</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画像参照</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4"/>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サイズ</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300"/>
                        </a:spcBef>
                      </a:pPr>
                      <a:r>
                        <a:rPr sz="850" dirty="0">
                          <a:latin typeface="メイリオ"/>
                          <a:cs typeface="メイリオ"/>
                        </a:rPr>
                        <a:t>置時計（温湿度計付）：幅165×奥行30×高さ95mm（本体重量</a:t>
                      </a:r>
                      <a:r>
                        <a:rPr sz="850" spc="-10" dirty="0">
                          <a:latin typeface="メイリオ"/>
                          <a:cs typeface="メイリオ"/>
                        </a:rPr>
                        <a:t>720g）</a:t>
                      </a:r>
                      <a:endParaRPr sz="850">
                        <a:latin typeface="メイリオ"/>
                        <a:cs typeface="メイリオ"/>
                      </a:endParaRPr>
                    </a:p>
                    <a:p>
                      <a:pPr marL="142875">
                        <a:lnSpc>
                          <a:spcPct val="100000"/>
                        </a:lnSpc>
                        <a:spcBef>
                          <a:spcPts val="470"/>
                        </a:spcBef>
                      </a:pPr>
                      <a:r>
                        <a:rPr sz="850" spc="-5" dirty="0">
                          <a:latin typeface="メイリオ"/>
                          <a:cs typeface="メイリオ"/>
                        </a:rPr>
                        <a:t>箱サイズ：</a:t>
                      </a:r>
                      <a:r>
                        <a:rPr sz="850" spc="-10" dirty="0">
                          <a:latin typeface="メイリオ"/>
                          <a:cs typeface="メイリオ"/>
                        </a:rPr>
                        <a:t>135×200×50mm</a:t>
                      </a:r>
                      <a:endParaRPr sz="850">
                        <a:latin typeface="メイリオ"/>
                        <a:cs typeface="メイリオ"/>
                      </a:endParaRPr>
                    </a:p>
                  </a:txBody>
                  <a:tcPr marL="0" marR="0" marT="3810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5"/>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生産国</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20" dirty="0">
                          <a:latin typeface="メイリオ"/>
                          <a:cs typeface="メイリオ"/>
                        </a:rPr>
                        <a:t>中国製</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6"/>
                  </a:ext>
                </a:extLst>
              </a:tr>
              <a:tr h="435609">
                <a:tc>
                  <a:txBody>
                    <a:bodyPr/>
                    <a:lstStyle/>
                    <a:p>
                      <a:pPr marL="12065" algn="ctr">
                        <a:lnSpc>
                          <a:spcPct val="100000"/>
                        </a:lnSpc>
                        <a:spcBef>
                          <a:spcPts val="995"/>
                        </a:spcBef>
                      </a:pPr>
                      <a:r>
                        <a:rPr sz="950" b="1" spc="-25" dirty="0">
                          <a:solidFill>
                            <a:srgbClr val="FFFFFF"/>
                          </a:solidFill>
                          <a:latin typeface="メイリオ"/>
                          <a:cs typeface="メイリオ"/>
                        </a:rPr>
                        <a:t>材質</a:t>
                      </a:r>
                      <a:endParaRPr sz="950">
                        <a:latin typeface="メイリオ"/>
                        <a:cs typeface="メイリオ"/>
                      </a:endParaRPr>
                    </a:p>
                  </a:txBody>
                  <a:tcPr marL="0" marR="0" marT="12636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0" dirty="0">
                          <a:latin typeface="メイリオ"/>
                          <a:cs typeface="メイリオ"/>
                        </a:rPr>
                        <a:t>オプティカルグラス</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7"/>
                  </a:ext>
                </a:extLst>
              </a:tr>
              <a:tr h="435609">
                <a:tc>
                  <a:txBody>
                    <a:bodyPr/>
                    <a:lstStyle/>
                    <a:p>
                      <a:pPr marL="8890" algn="ctr">
                        <a:lnSpc>
                          <a:spcPct val="100000"/>
                        </a:lnSpc>
                        <a:spcBef>
                          <a:spcPts val="990"/>
                        </a:spcBef>
                      </a:pPr>
                      <a:r>
                        <a:rPr sz="950" b="1" spc="-10" dirty="0">
                          <a:solidFill>
                            <a:srgbClr val="FFFFFF"/>
                          </a:solidFill>
                          <a:latin typeface="メイリオ"/>
                          <a:cs typeface="メイリオ"/>
                        </a:rPr>
                        <a:t>パッケージ</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化粧箱入</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8"/>
                  </a:ext>
                </a:extLst>
              </a:tr>
              <a:tr h="688340">
                <a:tc>
                  <a:txBody>
                    <a:bodyPr/>
                    <a:lstStyle/>
                    <a:p>
                      <a:pPr>
                        <a:lnSpc>
                          <a:spcPct val="100000"/>
                        </a:lnSpc>
                        <a:spcBef>
                          <a:spcPts val="885"/>
                        </a:spcBef>
                      </a:pPr>
                      <a:endParaRPr sz="950">
                        <a:latin typeface="Times New Roman"/>
                        <a:cs typeface="Times New Roman"/>
                      </a:endParaRPr>
                    </a:p>
                    <a:p>
                      <a:pPr marL="8890" algn="ctr">
                        <a:lnSpc>
                          <a:spcPct val="100000"/>
                        </a:lnSpc>
                      </a:pPr>
                      <a:r>
                        <a:rPr sz="950" b="1" spc="-20" dirty="0">
                          <a:solidFill>
                            <a:srgbClr val="FFFFFF"/>
                          </a:solidFill>
                          <a:latin typeface="メイリオ"/>
                          <a:cs typeface="メイリオ"/>
                        </a:rPr>
                        <a:t>名入れ</a:t>
                      </a:r>
                      <a:endParaRPr sz="950">
                        <a:latin typeface="メイリオ"/>
                        <a:cs typeface="メイリオ"/>
                      </a:endParaRPr>
                    </a:p>
                  </a:txBody>
                  <a:tcPr marL="0" marR="0" marT="1123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565"/>
                        </a:spcBef>
                      </a:pPr>
                      <a:r>
                        <a:rPr sz="850" spc="-5" dirty="0">
                          <a:latin typeface="メイリオ"/>
                          <a:cs typeface="メイリオ"/>
                        </a:rPr>
                        <a:t>※印刷方法：サンドブラスト</a:t>
                      </a:r>
                      <a:endParaRPr sz="850">
                        <a:latin typeface="メイリオ"/>
                        <a:cs typeface="メイリオ"/>
                      </a:endParaRPr>
                    </a:p>
                    <a:p>
                      <a:pPr marL="142875">
                        <a:lnSpc>
                          <a:spcPct val="100000"/>
                        </a:lnSpc>
                        <a:spcBef>
                          <a:spcPts val="470"/>
                        </a:spcBef>
                      </a:pPr>
                      <a:r>
                        <a:rPr sz="850" spc="-5" dirty="0">
                          <a:latin typeface="メイリオ"/>
                          <a:cs typeface="メイリオ"/>
                        </a:rPr>
                        <a:t>※名入れ箇所：正面、裏面、底面のいずれかになります。</a:t>
                      </a:r>
                      <a:endParaRPr sz="850">
                        <a:latin typeface="メイリオ"/>
                        <a:cs typeface="メイリオ"/>
                      </a:endParaRPr>
                    </a:p>
                    <a:p>
                      <a:pPr marL="142875">
                        <a:lnSpc>
                          <a:spcPct val="100000"/>
                        </a:lnSpc>
                        <a:spcBef>
                          <a:spcPts val="465"/>
                        </a:spcBef>
                      </a:pPr>
                      <a:r>
                        <a:rPr sz="850" dirty="0">
                          <a:latin typeface="メイリオ"/>
                          <a:cs typeface="メイリオ"/>
                        </a:rPr>
                        <a:t>※名入れスペース：50×20mm（正面・裏面）、100×20mm（底面</a:t>
                      </a:r>
                      <a:r>
                        <a:rPr sz="850" spc="-50" dirty="0">
                          <a:latin typeface="メイリオ"/>
                          <a:cs typeface="メイリオ"/>
                        </a:rPr>
                        <a:t>）</a:t>
                      </a:r>
                      <a:endParaRPr sz="850">
                        <a:latin typeface="メイリオ"/>
                        <a:cs typeface="メイリオ"/>
                      </a:endParaRPr>
                    </a:p>
                  </a:txBody>
                  <a:tcPr marL="0" marR="0" marT="717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9"/>
                  </a:ext>
                </a:extLst>
              </a:tr>
              <a:tr h="435609">
                <a:tc>
                  <a:txBody>
                    <a:bodyPr/>
                    <a:lstStyle/>
                    <a:p>
                      <a:pPr marL="12065" algn="ctr">
                        <a:lnSpc>
                          <a:spcPct val="100000"/>
                        </a:lnSpc>
                        <a:spcBef>
                          <a:spcPts val="990"/>
                        </a:spcBef>
                      </a:pPr>
                      <a:r>
                        <a:rPr sz="950" b="1" spc="-25" dirty="0">
                          <a:solidFill>
                            <a:srgbClr val="FFFFFF"/>
                          </a:solidFill>
                          <a:latin typeface="メイリオ"/>
                          <a:cs typeface="メイリオ"/>
                        </a:rPr>
                        <a:t>備考</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5" dirty="0">
                          <a:latin typeface="メイリオ"/>
                          <a:cs typeface="メイリオ"/>
                        </a:rPr>
                        <a:t>こちらの商品は、のし掛け・包装を無料でお付けしています。</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10"/>
                  </a:ext>
                </a:extLst>
              </a:tr>
              <a:tr h="243204">
                <a:tc gridSpan="2">
                  <a:txBody>
                    <a:bodyPr/>
                    <a:lstStyle/>
                    <a:p>
                      <a:pPr marL="1011555">
                        <a:lnSpc>
                          <a:spcPct val="100000"/>
                        </a:lnSpc>
                        <a:spcBef>
                          <a:spcPts val="370"/>
                        </a:spcBef>
                      </a:pPr>
                      <a:r>
                        <a:rPr sz="850" spc="-5" dirty="0">
                          <a:solidFill>
                            <a:srgbClr val="FF0000"/>
                          </a:solidFill>
                          <a:latin typeface="メイリオ"/>
                          <a:cs typeface="メイリオ"/>
                        </a:rPr>
                        <a:t>在庫は流動的で、価格は暫定値です。決定前に必ず在庫確認と正式なお見積りをご依頼ください。</a:t>
                      </a:r>
                      <a:endParaRPr sz="850" dirty="0">
                        <a:latin typeface="メイリオ"/>
                        <a:cs typeface="メイリオ"/>
                      </a:endParaRPr>
                    </a:p>
                  </a:txBody>
                  <a:tcPr marL="0" marR="0" marT="46990" marB="0">
                    <a:lnT w="12700">
                      <a:solidFill>
                        <a:srgbClr val="9BC2E6"/>
                      </a:solidFill>
                      <a:prstDash val="solid"/>
                    </a:lnT>
                  </a:tcPr>
                </a:tc>
                <a:tc hMerge="1">
                  <a:txBody>
                    <a:bodyPr/>
                    <a:lstStyle/>
                    <a:p>
                      <a:endParaRPr/>
                    </a:p>
                  </a:txBody>
                  <a:tcPr marL="0" marR="0" marT="0" marB="0"/>
                </a:tc>
                <a:extLst>
                  <a:ext uri="{0D108BD9-81ED-4DB2-BD59-A6C34878D82A}">
                    <a16:rowId xmlns:a16="http://schemas.microsoft.com/office/drawing/2014/main" val="10011"/>
                  </a:ext>
                </a:extLst>
              </a:tr>
            </a:tbl>
          </a:graphicData>
        </a:graphic>
      </p:graphicFrame>
      <p:sp>
        <p:nvSpPr>
          <p:cNvPr id="3" name="object 3"/>
          <p:cNvSpPr/>
          <p:nvPr/>
        </p:nvSpPr>
        <p:spPr>
          <a:xfrm>
            <a:off x="280224" y="7172108"/>
            <a:ext cx="10140950" cy="48895"/>
          </a:xfrm>
          <a:custGeom>
            <a:avLst/>
            <a:gdLst/>
            <a:ahLst/>
            <a:cxnLst/>
            <a:rect l="l" t="t" r="r" b="b"/>
            <a:pathLst>
              <a:path w="10140950" h="48895">
                <a:moveTo>
                  <a:pt x="10140696" y="0"/>
                </a:moveTo>
                <a:lnTo>
                  <a:pt x="0" y="0"/>
                </a:lnTo>
                <a:lnTo>
                  <a:pt x="0" y="48767"/>
                </a:lnTo>
                <a:lnTo>
                  <a:pt x="10140696" y="48767"/>
                </a:lnTo>
                <a:lnTo>
                  <a:pt x="10140696" y="0"/>
                </a:lnTo>
                <a:close/>
              </a:path>
            </a:pathLst>
          </a:custGeom>
          <a:solidFill>
            <a:srgbClr val="5B9BD4"/>
          </a:solidFill>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tabLst>
                <a:tab pos="1765300" algn="l"/>
                <a:tab pos="3515360" algn="l"/>
              </a:tabLst>
            </a:pPr>
            <a:r>
              <a:rPr dirty="0"/>
              <a:t>提</a:t>
            </a:r>
            <a:r>
              <a:rPr spc="-180" dirty="0"/>
              <a:t> </a:t>
            </a:r>
            <a:r>
              <a:rPr dirty="0"/>
              <a:t>案</a:t>
            </a:r>
            <a:r>
              <a:rPr spc="-175" dirty="0"/>
              <a:t> </a:t>
            </a:r>
            <a:r>
              <a:rPr dirty="0"/>
              <a:t>書</a:t>
            </a:r>
            <a:r>
              <a:rPr spc="-175" dirty="0"/>
              <a:t> </a:t>
            </a:r>
            <a:r>
              <a:rPr spc="-50" dirty="0"/>
              <a:t>（</a:t>
            </a:r>
            <a:r>
              <a:rPr dirty="0"/>
              <a:t>	商</a:t>
            </a:r>
            <a:r>
              <a:rPr spc="-180" dirty="0"/>
              <a:t> </a:t>
            </a:r>
            <a:r>
              <a:rPr dirty="0"/>
              <a:t>品</a:t>
            </a:r>
            <a:r>
              <a:rPr spc="-175" dirty="0"/>
              <a:t> </a:t>
            </a:r>
            <a:r>
              <a:rPr dirty="0"/>
              <a:t>情</a:t>
            </a:r>
            <a:r>
              <a:rPr spc="-175" dirty="0"/>
              <a:t> </a:t>
            </a:r>
            <a:r>
              <a:rPr spc="-50" dirty="0"/>
              <a:t>報</a:t>
            </a:r>
            <a:r>
              <a:rPr dirty="0"/>
              <a:t>	</a:t>
            </a:r>
            <a:r>
              <a:rPr spc="-50" dirty="0"/>
              <a:t>）</a:t>
            </a:r>
          </a:p>
        </p:txBody>
      </p:sp>
      <p:sp>
        <p:nvSpPr>
          <p:cNvPr id="5" name="object 5"/>
          <p:cNvSpPr txBox="1"/>
          <p:nvPr/>
        </p:nvSpPr>
        <p:spPr>
          <a:xfrm>
            <a:off x="7928913" y="321995"/>
            <a:ext cx="2483485" cy="1246505"/>
          </a:xfrm>
          <a:prstGeom prst="rect">
            <a:avLst/>
          </a:prstGeom>
          <a:ln w="12446">
            <a:solidFill>
              <a:srgbClr val="9BC2E6"/>
            </a:solidFill>
          </a:ln>
        </p:spPr>
        <p:txBody>
          <a:bodyPr vert="horz" wrap="square" lIns="0" tIns="86360" rIns="0" bIns="0" rtlCol="0">
            <a:spAutoFit/>
          </a:bodyPr>
          <a:lstStyle/>
          <a:p>
            <a:pPr>
              <a:lnSpc>
                <a:spcPct val="100000"/>
              </a:lnSpc>
              <a:spcBef>
                <a:spcPts val="680"/>
              </a:spcBef>
            </a:pPr>
            <a:endParaRPr sz="1350">
              <a:latin typeface="Times New Roman"/>
              <a:cs typeface="Times New Roman"/>
            </a:endParaRPr>
          </a:p>
          <a:p>
            <a:pPr marL="16510" algn="ctr">
              <a:lnSpc>
                <a:spcPct val="100000"/>
              </a:lnSpc>
            </a:pPr>
            <a:r>
              <a:rPr sz="1350" dirty="0">
                <a:latin typeface="メイリオ"/>
                <a:cs typeface="メイリオ"/>
              </a:rPr>
              <a:t>（会社名</a:t>
            </a:r>
            <a:r>
              <a:rPr sz="1350" spc="-50" dirty="0">
                <a:latin typeface="メイリオ"/>
                <a:cs typeface="メイリオ"/>
              </a:rPr>
              <a:t>）</a:t>
            </a:r>
            <a:endParaRPr sz="1350" dirty="0">
              <a:latin typeface="メイリオ"/>
              <a:cs typeface="メイリオ"/>
            </a:endParaRPr>
          </a:p>
          <a:p>
            <a:pPr marL="19685" algn="ctr">
              <a:lnSpc>
                <a:spcPct val="100000"/>
              </a:lnSpc>
              <a:spcBef>
                <a:spcPts val="950"/>
              </a:spcBef>
            </a:pPr>
            <a:r>
              <a:rPr sz="1350" b="1" dirty="0">
                <a:latin typeface="メイリオ"/>
                <a:cs typeface="メイリオ"/>
              </a:rPr>
              <a:t>TEL：（電話番号</a:t>
            </a:r>
            <a:r>
              <a:rPr sz="1350" b="1" spc="-50" dirty="0">
                <a:latin typeface="メイリオ"/>
                <a:cs typeface="メイリオ"/>
              </a:rPr>
              <a:t>）</a:t>
            </a:r>
            <a:endParaRPr sz="1350" dirty="0">
              <a:latin typeface="メイリオ"/>
              <a:cs typeface="メイリオ"/>
            </a:endParaRPr>
          </a:p>
        </p:txBody>
      </p:sp>
      <p:graphicFrame>
        <p:nvGraphicFramePr>
          <p:cNvPr id="6" name="object 6"/>
          <p:cNvGraphicFramePr>
            <a:graphicFrameLocks noGrp="1"/>
          </p:cNvGraphicFramePr>
          <p:nvPr>
            <p:extLst>
              <p:ext uri="{D42A27DB-BD31-4B8C-83A1-F6EECF244321}">
                <p14:modId xmlns:p14="http://schemas.microsoft.com/office/powerpoint/2010/main" val="3595625630"/>
              </p:ext>
            </p:extLst>
          </p:nvPr>
        </p:nvGraphicFramePr>
        <p:xfrm>
          <a:off x="397765" y="948290"/>
          <a:ext cx="6808469" cy="580963"/>
        </p:xfrm>
        <a:graphic>
          <a:graphicData uri="http://schemas.openxmlformats.org/drawingml/2006/table">
            <a:tbl>
              <a:tblPr firstRow="1" bandRow="1">
                <a:tableStyleId>{2D5ABB26-0587-4C30-8999-92F81FD0307C}</a:tableStyleId>
              </a:tblPr>
              <a:tblGrid>
                <a:gridCol w="2977515">
                  <a:extLst>
                    <a:ext uri="{9D8B030D-6E8A-4147-A177-3AD203B41FA5}">
                      <a16:colId xmlns:a16="http://schemas.microsoft.com/office/drawing/2014/main" val="20000"/>
                    </a:ext>
                  </a:extLst>
                </a:gridCol>
                <a:gridCol w="3830954">
                  <a:extLst>
                    <a:ext uri="{9D8B030D-6E8A-4147-A177-3AD203B41FA5}">
                      <a16:colId xmlns:a16="http://schemas.microsoft.com/office/drawing/2014/main" val="20001"/>
                    </a:ext>
                  </a:extLst>
                </a:gridCol>
              </a:tblGrid>
              <a:tr h="580963">
                <a:tc>
                  <a:txBody>
                    <a:bodyPr/>
                    <a:lstStyle/>
                    <a:p>
                      <a:pPr marL="31750">
                        <a:lnSpc>
                          <a:spcPct val="100000"/>
                        </a:lnSpc>
                        <a:spcBef>
                          <a:spcPts val="630"/>
                        </a:spcBef>
                      </a:pPr>
                      <a:r>
                        <a:rPr sz="1350" b="1" spc="-5" dirty="0">
                          <a:latin typeface="メイリオ"/>
                          <a:cs typeface="メイリオ"/>
                        </a:rPr>
                        <a:t>グラスワークスナルミ</a:t>
                      </a:r>
                      <a:endParaRPr sz="1350">
                        <a:latin typeface="メイリオ"/>
                        <a:cs typeface="メイリオ"/>
                      </a:endParaRPr>
                    </a:p>
                    <a:p>
                      <a:pPr marL="31750">
                        <a:lnSpc>
                          <a:spcPct val="100000"/>
                        </a:lnSpc>
                        <a:spcBef>
                          <a:spcPts val="585"/>
                        </a:spcBef>
                        <a:tabLst>
                          <a:tab pos="1247775" algn="l"/>
                        </a:tabLst>
                      </a:pPr>
                      <a:r>
                        <a:rPr sz="1350" b="1" dirty="0">
                          <a:latin typeface="メイリオ"/>
                          <a:cs typeface="メイリオ"/>
                        </a:rPr>
                        <a:t>【ブリーズ</a:t>
                      </a:r>
                      <a:r>
                        <a:rPr sz="1350" b="1" spc="-50" dirty="0">
                          <a:latin typeface="メイリオ"/>
                          <a:cs typeface="メイリオ"/>
                        </a:rPr>
                        <a:t>】</a:t>
                      </a:r>
                      <a:r>
                        <a:rPr sz="1350" b="1" dirty="0">
                          <a:latin typeface="メイリオ"/>
                          <a:cs typeface="メイリオ"/>
                        </a:rPr>
                        <a:t>	サーモクロッ</a:t>
                      </a:r>
                      <a:r>
                        <a:rPr sz="1350" b="1" spc="-50" dirty="0">
                          <a:latin typeface="メイリオ"/>
                          <a:cs typeface="メイリオ"/>
                        </a:rPr>
                        <a:t>ク</a:t>
                      </a:r>
                      <a:endParaRPr sz="1350">
                        <a:latin typeface="メイリオ"/>
                        <a:cs typeface="メイリオ"/>
                      </a:endParaRPr>
                    </a:p>
                  </a:txBody>
                  <a:tcPr marL="0" marR="0" marT="80010" marB="0">
                    <a:solidFill>
                      <a:srgbClr val="DDEBF7"/>
                    </a:solidFill>
                  </a:tcPr>
                </a:tc>
                <a:tc>
                  <a:txBody>
                    <a:bodyPr/>
                    <a:lstStyle/>
                    <a:p>
                      <a:pPr marL="513080" marR="24130">
                        <a:lnSpc>
                          <a:spcPct val="139200"/>
                        </a:lnSpc>
                        <a:spcBef>
                          <a:spcPts val="385"/>
                        </a:spcBef>
                      </a:pPr>
                      <a:r>
                        <a:rPr sz="1150" b="1" spc="-5" dirty="0">
                          <a:latin typeface="メイリオ"/>
                          <a:cs typeface="メイリオ"/>
                        </a:rPr>
                        <a:t>オプティカルガラスの澄んだ透明感が上品に輝く洗練されたデザインです。</a:t>
                      </a:r>
                      <a:endParaRPr sz="1150" dirty="0">
                        <a:latin typeface="メイリオ"/>
                        <a:cs typeface="メイリオ"/>
                      </a:endParaRPr>
                    </a:p>
                  </a:txBody>
                  <a:tcPr marL="0" marR="0" marT="48895" marB="0">
                    <a:solidFill>
                      <a:srgbClr val="DDEBF7"/>
                    </a:solidFill>
                  </a:tcPr>
                </a:tc>
                <a:extLst>
                  <a:ext uri="{0D108BD9-81ED-4DB2-BD59-A6C34878D82A}">
                    <a16:rowId xmlns:a16="http://schemas.microsoft.com/office/drawing/2014/main" val="10000"/>
                  </a:ext>
                </a:extLst>
              </a:tr>
            </a:tbl>
          </a:graphicData>
        </a:graphic>
      </p:graphicFrame>
      <p:grpSp>
        <p:nvGrpSpPr>
          <p:cNvPr id="7" name="object 7"/>
          <p:cNvGrpSpPr/>
          <p:nvPr/>
        </p:nvGrpSpPr>
        <p:grpSpPr>
          <a:xfrm>
            <a:off x="315835" y="1551230"/>
            <a:ext cx="3883660" cy="2625725"/>
            <a:chOff x="315835" y="1551230"/>
            <a:chExt cx="3883660" cy="2625725"/>
          </a:xfrm>
        </p:grpSpPr>
        <p:pic>
          <p:nvPicPr>
            <p:cNvPr id="8" name="object 8"/>
            <p:cNvPicPr/>
            <p:nvPr/>
          </p:nvPicPr>
          <p:blipFill>
            <a:blip r:embed="rId2" cstate="print"/>
            <a:stretch>
              <a:fillRect/>
            </a:stretch>
          </p:blipFill>
          <p:spPr>
            <a:xfrm>
              <a:off x="511872" y="1762152"/>
              <a:ext cx="3687469" cy="2414801"/>
            </a:xfrm>
            <a:prstGeom prst="rect">
              <a:avLst/>
            </a:prstGeom>
          </p:spPr>
        </p:pic>
        <p:pic>
          <p:nvPicPr>
            <p:cNvPr id="9" name="object 9"/>
            <p:cNvPicPr/>
            <p:nvPr/>
          </p:nvPicPr>
          <p:blipFill>
            <a:blip r:embed="rId3" cstate="print"/>
            <a:stretch>
              <a:fillRect/>
            </a:stretch>
          </p:blipFill>
          <p:spPr>
            <a:xfrm>
              <a:off x="315835" y="1551230"/>
              <a:ext cx="908316" cy="912378"/>
            </a:xfrm>
            <a:prstGeom prst="rect">
              <a:avLst/>
            </a:prstGeom>
          </p:spPr>
        </p:pic>
      </p:grpSp>
      <p:sp>
        <p:nvSpPr>
          <p:cNvPr id="10" name="object 10"/>
          <p:cNvSpPr txBox="1"/>
          <p:nvPr/>
        </p:nvSpPr>
        <p:spPr>
          <a:xfrm>
            <a:off x="1202923" y="1545193"/>
            <a:ext cx="1940560" cy="205104"/>
          </a:xfrm>
          <a:prstGeom prst="rect">
            <a:avLst/>
          </a:prstGeom>
        </p:spPr>
        <p:txBody>
          <a:bodyPr vert="horz" wrap="square" lIns="0" tIns="15875" rIns="0" bIns="0" rtlCol="0">
            <a:spAutoFit/>
          </a:bodyPr>
          <a:lstStyle/>
          <a:p>
            <a:pPr marL="12700">
              <a:lnSpc>
                <a:spcPct val="100000"/>
              </a:lnSpc>
              <a:spcBef>
                <a:spcPts val="125"/>
              </a:spcBef>
            </a:pPr>
            <a:r>
              <a:rPr sz="1150" spc="60" dirty="0">
                <a:latin typeface="Calibri"/>
                <a:cs typeface="Calibri"/>
              </a:rPr>
              <a:t>QR</a:t>
            </a:r>
            <a:r>
              <a:rPr sz="750" spc="5" dirty="0">
                <a:latin typeface="游ゴシック"/>
                <a:cs typeface="游ゴシック"/>
              </a:rPr>
              <a:t>コードから商品ページをご覧頂けます</a:t>
            </a:r>
            <a:endParaRPr sz="750">
              <a:latin typeface="游ゴシック"/>
              <a:cs typeface="游ゴシック"/>
            </a:endParaRPr>
          </a:p>
        </p:txBody>
      </p:sp>
      <p:pic>
        <p:nvPicPr>
          <p:cNvPr id="11" name="object 11"/>
          <p:cNvPicPr/>
          <p:nvPr/>
        </p:nvPicPr>
        <p:blipFill>
          <a:blip r:embed="rId4" cstate="print"/>
          <a:stretch>
            <a:fillRect/>
          </a:stretch>
        </p:blipFill>
        <p:spPr>
          <a:xfrm>
            <a:off x="660144" y="4327423"/>
            <a:ext cx="1449463" cy="1347724"/>
          </a:xfrm>
          <a:prstGeom prst="rect">
            <a:avLst/>
          </a:prstGeom>
        </p:spPr>
      </p:pic>
      <p:pic>
        <p:nvPicPr>
          <p:cNvPr id="12" name="object 12"/>
          <p:cNvPicPr/>
          <p:nvPr/>
        </p:nvPicPr>
        <p:blipFill>
          <a:blip r:embed="rId5" cstate="print"/>
          <a:stretch>
            <a:fillRect/>
          </a:stretch>
        </p:blipFill>
        <p:spPr>
          <a:xfrm>
            <a:off x="2628327" y="4327423"/>
            <a:ext cx="1446793" cy="1347724"/>
          </a:xfrm>
          <a:prstGeom prst="rect">
            <a:avLst/>
          </a:prstGeom>
        </p:spPr>
      </p:pic>
      <p:pic>
        <p:nvPicPr>
          <p:cNvPr id="13" name="object 13"/>
          <p:cNvPicPr/>
          <p:nvPr/>
        </p:nvPicPr>
        <p:blipFill>
          <a:blip r:embed="rId6" cstate="print"/>
          <a:stretch>
            <a:fillRect/>
          </a:stretch>
        </p:blipFill>
        <p:spPr>
          <a:xfrm>
            <a:off x="690707" y="5786398"/>
            <a:ext cx="1327642" cy="1299630"/>
          </a:xfrm>
          <a:prstGeom prst="rect">
            <a:avLst/>
          </a:prstGeom>
        </p:spPr>
      </p:pic>
      <p:pic>
        <p:nvPicPr>
          <p:cNvPr id="14" name="object 14"/>
          <p:cNvPicPr/>
          <p:nvPr/>
        </p:nvPicPr>
        <p:blipFill>
          <a:blip r:embed="rId7" cstate="print"/>
          <a:stretch>
            <a:fillRect/>
          </a:stretch>
        </p:blipFill>
        <p:spPr>
          <a:xfrm>
            <a:off x="2618096" y="5757127"/>
            <a:ext cx="1446791" cy="1347189"/>
          </a:xfrm>
          <a:prstGeom prst="rect">
            <a:avLst/>
          </a:prstGeom>
        </p:spPr>
      </p:pic>
      <p:pic>
        <p:nvPicPr>
          <p:cNvPr id="15" name="object 15"/>
          <p:cNvPicPr/>
          <p:nvPr/>
        </p:nvPicPr>
        <p:blipFill>
          <a:blip r:embed="rId8" cstate="print"/>
          <a:stretch>
            <a:fillRect/>
          </a:stretch>
        </p:blipFill>
        <p:spPr>
          <a:xfrm>
            <a:off x="434275" y="1660600"/>
            <a:ext cx="618363" cy="57502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02028" y="2183795"/>
            <a:ext cx="2451100" cy="433705"/>
          </a:xfrm>
          <a:prstGeom prst="rect">
            <a:avLst/>
          </a:prstGeom>
        </p:spPr>
        <p:txBody>
          <a:bodyPr vert="horz" wrap="square" lIns="0" tIns="25400" rIns="0" bIns="0" rtlCol="0">
            <a:spAutoFit/>
          </a:bodyPr>
          <a:lstStyle/>
          <a:p>
            <a:pPr marL="12700" marR="5080">
              <a:lnSpc>
                <a:spcPts val="1580"/>
              </a:lnSpc>
              <a:spcBef>
                <a:spcPts val="200"/>
              </a:spcBef>
            </a:pPr>
            <a:r>
              <a:rPr sz="1350" b="0" spc="-5" dirty="0">
                <a:solidFill>
                  <a:srgbClr val="6F3A04"/>
                </a:solidFill>
                <a:latin typeface="A-OTF リュウミン Pro M-KL"/>
                <a:cs typeface="A-OTF リュウミン Pro M-KL"/>
              </a:rPr>
              <a:t>グラスワークスのロゴが入った高級感のある文字盤です。</a:t>
            </a:r>
            <a:endParaRPr sz="1350">
              <a:latin typeface="A-OTF リュウミン Pro M-KL"/>
              <a:cs typeface="A-OTF リュウミン Pro M-KL"/>
            </a:endParaRPr>
          </a:p>
        </p:txBody>
      </p:sp>
      <p:grpSp>
        <p:nvGrpSpPr>
          <p:cNvPr id="3" name="object 3"/>
          <p:cNvGrpSpPr/>
          <p:nvPr/>
        </p:nvGrpSpPr>
        <p:grpSpPr>
          <a:xfrm>
            <a:off x="451166" y="1580743"/>
            <a:ext cx="9832340" cy="5483225"/>
            <a:chOff x="451166" y="1580743"/>
            <a:chExt cx="9832340" cy="5483225"/>
          </a:xfrm>
        </p:grpSpPr>
        <p:pic>
          <p:nvPicPr>
            <p:cNvPr id="4" name="object 4"/>
            <p:cNvPicPr/>
            <p:nvPr/>
          </p:nvPicPr>
          <p:blipFill>
            <a:blip r:embed="rId2" cstate="print"/>
            <a:stretch>
              <a:fillRect/>
            </a:stretch>
          </p:blipFill>
          <p:spPr>
            <a:xfrm>
              <a:off x="3200936" y="3201415"/>
              <a:ext cx="2122647" cy="2049995"/>
            </a:xfrm>
            <a:prstGeom prst="rect">
              <a:avLst/>
            </a:prstGeom>
          </p:spPr>
        </p:pic>
        <p:pic>
          <p:nvPicPr>
            <p:cNvPr id="5" name="object 5"/>
            <p:cNvPicPr/>
            <p:nvPr/>
          </p:nvPicPr>
          <p:blipFill>
            <a:blip r:embed="rId3" cstate="print"/>
            <a:stretch>
              <a:fillRect/>
            </a:stretch>
          </p:blipFill>
          <p:spPr>
            <a:xfrm>
              <a:off x="766748" y="3201416"/>
              <a:ext cx="2118448" cy="2049995"/>
            </a:xfrm>
            <a:prstGeom prst="rect">
              <a:avLst/>
            </a:prstGeom>
          </p:spPr>
        </p:pic>
        <p:pic>
          <p:nvPicPr>
            <p:cNvPr id="6" name="object 6"/>
            <p:cNvPicPr/>
            <p:nvPr/>
          </p:nvPicPr>
          <p:blipFill>
            <a:blip r:embed="rId4" cstate="print"/>
            <a:stretch>
              <a:fillRect/>
            </a:stretch>
          </p:blipFill>
          <p:spPr>
            <a:xfrm>
              <a:off x="451166" y="5495594"/>
              <a:ext cx="1604003" cy="1554864"/>
            </a:xfrm>
            <a:prstGeom prst="rect">
              <a:avLst/>
            </a:prstGeom>
          </p:spPr>
        </p:pic>
        <p:pic>
          <p:nvPicPr>
            <p:cNvPr id="7" name="object 7"/>
            <p:cNvPicPr/>
            <p:nvPr/>
          </p:nvPicPr>
          <p:blipFill>
            <a:blip r:embed="rId5" cstate="print"/>
            <a:stretch>
              <a:fillRect/>
            </a:stretch>
          </p:blipFill>
          <p:spPr>
            <a:xfrm>
              <a:off x="5493040" y="1946187"/>
              <a:ext cx="1858422" cy="1808019"/>
            </a:xfrm>
            <a:prstGeom prst="rect">
              <a:avLst/>
            </a:prstGeom>
          </p:spPr>
        </p:pic>
        <p:pic>
          <p:nvPicPr>
            <p:cNvPr id="8" name="object 8"/>
            <p:cNvPicPr/>
            <p:nvPr/>
          </p:nvPicPr>
          <p:blipFill>
            <a:blip r:embed="rId6" cstate="print"/>
            <a:stretch>
              <a:fillRect/>
            </a:stretch>
          </p:blipFill>
          <p:spPr>
            <a:xfrm>
              <a:off x="6663472" y="3556215"/>
              <a:ext cx="3619792" cy="3507750"/>
            </a:xfrm>
            <a:prstGeom prst="rect">
              <a:avLst/>
            </a:prstGeom>
          </p:spPr>
        </p:pic>
        <p:pic>
          <p:nvPicPr>
            <p:cNvPr id="9" name="object 9"/>
            <p:cNvPicPr/>
            <p:nvPr/>
          </p:nvPicPr>
          <p:blipFill>
            <a:blip r:embed="rId7" cstate="print"/>
            <a:stretch>
              <a:fillRect/>
            </a:stretch>
          </p:blipFill>
          <p:spPr>
            <a:xfrm>
              <a:off x="3942459" y="5495594"/>
              <a:ext cx="1607844" cy="1554866"/>
            </a:xfrm>
            <a:prstGeom prst="rect">
              <a:avLst/>
            </a:prstGeom>
          </p:spPr>
        </p:pic>
        <p:pic>
          <p:nvPicPr>
            <p:cNvPr id="10" name="object 10"/>
            <p:cNvPicPr/>
            <p:nvPr/>
          </p:nvPicPr>
          <p:blipFill>
            <a:blip r:embed="rId8" cstate="print"/>
            <a:stretch>
              <a:fillRect/>
            </a:stretch>
          </p:blipFill>
          <p:spPr>
            <a:xfrm>
              <a:off x="2196806" y="5495594"/>
              <a:ext cx="1604009" cy="1554867"/>
            </a:xfrm>
            <a:prstGeom prst="rect">
              <a:avLst/>
            </a:prstGeom>
          </p:spPr>
        </p:pic>
        <p:pic>
          <p:nvPicPr>
            <p:cNvPr id="11" name="object 11"/>
            <p:cNvPicPr/>
            <p:nvPr/>
          </p:nvPicPr>
          <p:blipFill>
            <a:blip r:embed="rId9" cstate="print"/>
            <a:stretch>
              <a:fillRect/>
            </a:stretch>
          </p:blipFill>
          <p:spPr>
            <a:xfrm>
              <a:off x="827467" y="1580743"/>
              <a:ext cx="1558620" cy="1516069"/>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123</Words>
  <Application>Microsoft Office PowerPoint</Application>
  <PresentationFormat>ユーザー設定</PresentationFormat>
  <Paragraphs>47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A-OTF リュウミン Pro M-KL</vt:lpstr>
      <vt:lpstr>メイリオ</vt:lpstr>
      <vt:lpstr>游ゴシック</vt:lpstr>
      <vt:lpstr>Calibri</vt:lpstr>
      <vt:lpstr>Times New Roman</vt:lpstr>
      <vt:lpstr>Office Theme</vt:lpstr>
      <vt:lpstr>提 案 書 （ 商 品 情 報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 S</dc:creator>
  <cp:lastModifiedBy>manami tamai</cp:lastModifiedBy>
  <cp:revision>1</cp:revision>
  <dcterms:created xsi:type="dcterms:W3CDTF">2024-06-12T06:10:43Z</dcterms:created>
  <dcterms:modified xsi:type="dcterms:W3CDTF">2024-06-12T06:11:28Z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2024-06-12T00:00:00Z</vt:filetime>
  </property>
  <property fmtid="{D5CDD505-2E9C-101B-9397-08002B2CF9AE}" pid="3" name="Creator">
    <vt:lpwstr>Excel 用 Acrobat PDFMaker 24</vt:lpwstr>
  </property>
  <property fmtid="{D5CDD505-2E9C-101B-9397-08002B2CF9AE}" pid="4" name="LastSaved">
    <vt:filetime>2024-06-12T00:00:00Z</vt:filetime>
  </property>
  <property fmtid="{D5CDD505-2E9C-101B-9397-08002B2CF9AE}" pid="5" name="Producer">
    <vt:lpwstr>Adobe PDF Library 24.2.23</vt:lpwstr>
  </property>
</Properties>
</file>