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0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80224" y="868844"/>
            <a:ext cx="7507605" cy="45720"/>
          </a:xfrm>
          <a:custGeom>
            <a:avLst/>
            <a:gdLst/>
            <a:ahLst/>
            <a:cxnLst/>
            <a:rect l="l" t="t" r="r" b="b"/>
            <a:pathLst>
              <a:path w="7507605" h="45719">
                <a:moveTo>
                  <a:pt x="0" y="45707"/>
                </a:moveTo>
                <a:lnTo>
                  <a:pt x="7507224" y="45707"/>
                </a:lnTo>
                <a:lnTo>
                  <a:pt x="7507224" y="0"/>
                </a:lnTo>
                <a:lnTo>
                  <a:pt x="0" y="0"/>
                </a:lnTo>
                <a:lnTo>
                  <a:pt x="0" y="45707"/>
                </a:lnTo>
                <a:close/>
              </a:path>
            </a:pathLst>
          </a:custGeom>
          <a:solidFill>
            <a:srgbClr val="5B9BD4"/>
          </a:solidFill>
        </p:spPr>
        <p:txBody>
          <a:bodyPr wrap="square" lIns="0" tIns="0" rIns="0" bIns="0" rtlCol="0"/>
          <a:lstStyle/>
          <a:p>
            <a:endParaRPr/>
          </a:p>
        </p:txBody>
      </p:sp>
      <p:sp>
        <p:nvSpPr>
          <p:cNvPr id="17" name="bg object 17"/>
          <p:cNvSpPr/>
          <p:nvPr/>
        </p:nvSpPr>
        <p:spPr>
          <a:xfrm>
            <a:off x="280224" y="914552"/>
            <a:ext cx="7507605" cy="655955"/>
          </a:xfrm>
          <a:custGeom>
            <a:avLst/>
            <a:gdLst/>
            <a:ahLst/>
            <a:cxnLst/>
            <a:rect l="l" t="t" r="r" b="b"/>
            <a:pathLst>
              <a:path w="7507605" h="655955">
                <a:moveTo>
                  <a:pt x="7507224" y="0"/>
                </a:moveTo>
                <a:lnTo>
                  <a:pt x="0" y="0"/>
                </a:lnTo>
                <a:lnTo>
                  <a:pt x="0" y="655332"/>
                </a:lnTo>
                <a:lnTo>
                  <a:pt x="7507224" y="655332"/>
                </a:lnTo>
                <a:lnTo>
                  <a:pt x="7507224" y="0"/>
                </a:lnTo>
                <a:close/>
              </a:path>
            </a:pathLst>
          </a:custGeom>
          <a:solidFill>
            <a:srgbClr val="DDEBF7"/>
          </a:solidFill>
        </p:spPr>
        <p:txBody>
          <a:bodyPr wrap="square" lIns="0" tIns="0" rIns="0" bIns="0" rtlCol="0"/>
          <a:lstStyle/>
          <a:p>
            <a:endParaRPr/>
          </a:p>
        </p:txBody>
      </p:sp>
      <p:sp>
        <p:nvSpPr>
          <p:cNvPr id="18" name="bg object 18"/>
          <p:cNvSpPr/>
          <p:nvPr/>
        </p:nvSpPr>
        <p:spPr>
          <a:xfrm>
            <a:off x="280224" y="7172108"/>
            <a:ext cx="10140950" cy="48895"/>
          </a:xfrm>
          <a:custGeom>
            <a:avLst/>
            <a:gdLst/>
            <a:ahLst/>
            <a:cxnLst/>
            <a:rect l="l" t="t" r="r" b="b"/>
            <a:pathLst>
              <a:path w="10140950" h="48895">
                <a:moveTo>
                  <a:pt x="10140696" y="0"/>
                </a:moveTo>
                <a:lnTo>
                  <a:pt x="0" y="0"/>
                </a:lnTo>
                <a:lnTo>
                  <a:pt x="0" y="48767"/>
                </a:lnTo>
                <a:lnTo>
                  <a:pt x="10140696" y="48767"/>
                </a:lnTo>
                <a:lnTo>
                  <a:pt x="10140696" y="0"/>
                </a:lnTo>
                <a:close/>
              </a:path>
            </a:pathLst>
          </a:custGeom>
          <a:solidFill>
            <a:srgbClr val="5B9BD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8032" y="342798"/>
            <a:ext cx="10155936" cy="6881126"/>
          </a:xfrm>
          <a:prstGeom prst="rect">
            <a:avLst/>
          </a:prstGeom>
        </p:spPr>
      </p:pic>
      <p:pic>
        <p:nvPicPr>
          <p:cNvPr id="17" name="bg object 17"/>
          <p:cNvPicPr/>
          <p:nvPr/>
        </p:nvPicPr>
        <p:blipFill>
          <a:blip r:embed="rId3" cstate="print"/>
          <a:stretch>
            <a:fillRect/>
          </a:stretch>
        </p:blipFill>
        <p:spPr>
          <a:xfrm>
            <a:off x="325439" y="464235"/>
            <a:ext cx="3008055" cy="877900"/>
          </a:xfrm>
          <a:prstGeom prst="rect">
            <a:avLst/>
          </a:prstGeom>
        </p:spPr>
      </p:pic>
      <p:pic>
        <p:nvPicPr>
          <p:cNvPr id="18" name="bg object 18"/>
          <p:cNvPicPr/>
          <p:nvPr/>
        </p:nvPicPr>
        <p:blipFill>
          <a:blip r:embed="rId4" cstate="print"/>
          <a:stretch>
            <a:fillRect/>
          </a:stretch>
        </p:blipFill>
        <p:spPr>
          <a:xfrm>
            <a:off x="6719136" y="513714"/>
            <a:ext cx="3571913" cy="2604071"/>
          </a:xfrm>
          <a:prstGeom prst="rect">
            <a:avLst/>
          </a:prstGeom>
        </p:spPr>
      </p:pic>
      <p:pic>
        <p:nvPicPr>
          <p:cNvPr id="19" name="bg object 19"/>
          <p:cNvPicPr/>
          <p:nvPr/>
        </p:nvPicPr>
        <p:blipFill>
          <a:blip r:embed="rId5" cstate="print"/>
          <a:stretch>
            <a:fillRect/>
          </a:stretch>
        </p:blipFill>
        <p:spPr>
          <a:xfrm>
            <a:off x="3952454" y="5485588"/>
            <a:ext cx="1593554" cy="1540572"/>
          </a:xfrm>
          <a:prstGeom prst="rect">
            <a:avLst/>
          </a:prstGeom>
        </p:spPr>
      </p:pic>
      <p:pic>
        <p:nvPicPr>
          <p:cNvPr id="20" name="bg object 20"/>
          <p:cNvPicPr/>
          <p:nvPr/>
        </p:nvPicPr>
        <p:blipFill>
          <a:blip r:embed="rId6" cstate="print"/>
          <a:stretch>
            <a:fillRect/>
          </a:stretch>
        </p:blipFill>
        <p:spPr>
          <a:xfrm>
            <a:off x="3178326" y="3201415"/>
            <a:ext cx="2122284" cy="2049995"/>
          </a:xfrm>
          <a:prstGeom prst="rect">
            <a:avLst/>
          </a:prstGeom>
        </p:spPr>
      </p:pic>
      <p:pic>
        <p:nvPicPr>
          <p:cNvPr id="21" name="bg object 21"/>
          <p:cNvPicPr/>
          <p:nvPr/>
        </p:nvPicPr>
        <p:blipFill>
          <a:blip r:embed="rId7" cstate="print"/>
          <a:stretch>
            <a:fillRect/>
          </a:stretch>
        </p:blipFill>
        <p:spPr>
          <a:xfrm>
            <a:off x="451166" y="5485590"/>
            <a:ext cx="1604002" cy="1554857"/>
          </a:xfrm>
          <a:prstGeom prst="rect">
            <a:avLst/>
          </a:prstGeom>
        </p:spPr>
      </p:pic>
      <p:pic>
        <p:nvPicPr>
          <p:cNvPr id="22" name="bg object 22"/>
          <p:cNvPicPr/>
          <p:nvPr/>
        </p:nvPicPr>
        <p:blipFill>
          <a:blip r:embed="rId8" cstate="print"/>
          <a:stretch>
            <a:fillRect/>
          </a:stretch>
        </p:blipFill>
        <p:spPr>
          <a:xfrm>
            <a:off x="5460427" y="1956193"/>
            <a:ext cx="1865909" cy="1810624"/>
          </a:xfrm>
          <a:prstGeom prst="rect">
            <a:avLst/>
          </a:prstGeom>
        </p:spPr>
      </p:pic>
      <p:pic>
        <p:nvPicPr>
          <p:cNvPr id="23" name="bg object 23"/>
          <p:cNvPicPr/>
          <p:nvPr/>
        </p:nvPicPr>
        <p:blipFill>
          <a:blip r:embed="rId9" cstate="print"/>
          <a:stretch>
            <a:fillRect/>
          </a:stretch>
        </p:blipFill>
        <p:spPr>
          <a:xfrm>
            <a:off x="6650851" y="3536213"/>
            <a:ext cx="3619431" cy="3504767"/>
          </a:xfrm>
          <a:prstGeom prst="rect">
            <a:avLst/>
          </a:prstGeom>
        </p:spPr>
      </p:pic>
      <p:pic>
        <p:nvPicPr>
          <p:cNvPr id="24" name="bg object 24"/>
          <p:cNvPicPr/>
          <p:nvPr/>
        </p:nvPicPr>
        <p:blipFill>
          <a:blip r:embed="rId10" cstate="print"/>
          <a:stretch>
            <a:fillRect/>
          </a:stretch>
        </p:blipFill>
        <p:spPr>
          <a:xfrm>
            <a:off x="2196806" y="5485589"/>
            <a:ext cx="1604009" cy="1554871"/>
          </a:xfrm>
          <a:prstGeom prst="rect">
            <a:avLst/>
          </a:prstGeom>
        </p:spPr>
      </p:pic>
      <p:pic>
        <p:nvPicPr>
          <p:cNvPr id="25" name="bg object 25"/>
          <p:cNvPicPr/>
          <p:nvPr/>
        </p:nvPicPr>
        <p:blipFill>
          <a:blip r:embed="rId11" cstate="print"/>
          <a:stretch>
            <a:fillRect/>
          </a:stretch>
        </p:blipFill>
        <p:spPr>
          <a:xfrm>
            <a:off x="756753" y="3201415"/>
            <a:ext cx="2118447" cy="2049995"/>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05468" y="344080"/>
            <a:ext cx="3851910" cy="413384"/>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6/14/2024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12.png"/><Relationship Id="rId7" Type="http://schemas.openxmlformats.org/officeDocument/2006/relationships/image" Target="../media/image16.jpg"/><Relationship Id="rId2" Type="http://schemas.openxmlformats.org/officeDocument/2006/relationships/image" Target="../media/image11.jp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png"/><Relationship Id="rId9"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tabLst>
                <a:tab pos="1765300" algn="l"/>
                <a:tab pos="3515360" algn="l"/>
              </a:tabLst>
            </a:pPr>
            <a:r>
              <a:rPr dirty="0"/>
              <a:t>提</a:t>
            </a:r>
            <a:r>
              <a:rPr spc="-180" dirty="0"/>
              <a:t> </a:t>
            </a:r>
            <a:r>
              <a:rPr dirty="0"/>
              <a:t>案</a:t>
            </a:r>
            <a:r>
              <a:rPr spc="-175" dirty="0"/>
              <a:t> </a:t>
            </a:r>
            <a:r>
              <a:rPr dirty="0"/>
              <a:t>書</a:t>
            </a:r>
            <a:r>
              <a:rPr spc="-175" dirty="0"/>
              <a:t> </a:t>
            </a:r>
            <a:r>
              <a:rPr spc="-50" dirty="0"/>
              <a:t>（</a:t>
            </a:r>
            <a:r>
              <a:rPr dirty="0"/>
              <a:t>	商</a:t>
            </a:r>
            <a:r>
              <a:rPr spc="-180" dirty="0"/>
              <a:t> </a:t>
            </a:r>
            <a:r>
              <a:rPr dirty="0"/>
              <a:t>品</a:t>
            </a:r>
            <a:r>
              <a:rPr spc="-175" dirty="0"/>
              <a:t> </a:t>
            </a:r>
            <a:r>
              <a:rPr dirty="0"/>
              <a:t>情</a:t>
            </a:r>
            <a:r>
              <a:rPr spc="-175" dirty="0"/>
              <a:t> </a:t>
            </a:r>
            <a:r>
              <a:rPr spc="-50" dirty="0"/>
              <a:t>報</a:t>
            </a:r>
            <a:r>
              <a:rPr dirty="0"/>
              <a:t>	</a:t>
            </a:r>
            <a:r>
              <a:rPr spc="-50" dirty="0"/>
              <a:t>）</a:t>
            </a:r>
          </a:p>
        </p:txBody>
      </p:sp>
      <p:sp>
        <p:nvSpPr>
          <p:cNvPr id="3" name="object 3"/>
          <p:cNvSpPr txBox="1"/>
          <p:nvPr/>
        </p:nvSpPr>
        <p:spPr>
          <a:xfrm>
            <a:off x="7928913" y="321995"/>
            <a:ext cx="2483485" cy="1246505"/>
          </a:xfrm>
          <a:prstGeom prst="rect">
            <a:avLst/>
          </a:prstGeom>
          <a:ln w="12446">
            <a:solidFill>
              <a:srgbClr val="9BC2E6"/>
            </a:solidFill>
          </a:ln>
        </p:spPr>
        <p:txBody>
          <a:bodyPr vert="horz" wrap="square" lIns="0" tIns="86360" rIns="0" bIns="0" rtlCol="0">
            <a:spAutoFit/>
          </a:bodyPr>
          <a:lstStyle/>
          <a:p>
            <a:pPr>
              <a:lnSpc>
                <a:spcPct val="100000"/>
              </a:lnSpc>
              <a:spcBef>
                <a:spcPts val="680"/>
              </a:spcBef>
            </a:pPr>
            <a:endParaRPr sz="1350">
              <a:latin typeface="Times New Roman"/>
              <a:cs typeface="Times New Roman"/>
            </a:endParaRPr>
          </a:p>
          <a:p>
            <a:pPr marL="16510" algn="ctr">
              <a:lnSpc>
                <a:spcPct val="100000"/>
              </a:lnSpc>
            </a:pPr>
            <a:r>
              <a:rPr sz="1350" dirty="0">
                <a:latin typeface="メイリオ"/>
                <a:cs typeface="メイリオ"/>
              </a:rPr>
              <a:t>（会社名</a:t>
            </a:r>
            <a:r>
              <a:rPr sz="1350" spc="-50" dirty="0">
                <a:latin typeface="メイリオ"/>
                <a:cs typeface="メイリオ"/>
              </a:rPr>
              <a:t>）</a:t>
            </a:r>
            <a:endParaRPr sz="1350" dirty="0">
              <a:latin typeface="メイリオ"/>
              <a:cs typeface="メイリオ"/>
            </a:endParaRPr>
          </a:p>
          <a:p>
            <a:pPr marL="19685" algn="ctr">
              <a:lnSpc>
                <a:spcPct val="100000"/>
              </a:lnSpc>
              <a:spcBef>
                <a:spcPts val="950"/>
              </a:spcBef>
            </a:pPr>
            <a:r>
              <a:rPr sz="1350" b="1" dirty="0">
                <a:latin typeface="メイリオ"/>
                <a:cs typeface="メイリオ"/>
              </a:rPr>
              <a:t>TEL：（電話番号</a:t>
            </a:r>
            <a:r>
              <a:rPr sz="1350" b="1" spc="-50" dirty="0">
                <a:latin typeface="メイリオ"/>
                <a:cs typeface="メイリオ"/>
              </a:rPr>
              <a:t>）</a:t>
            </a:r>
            <a:endParaRPr sz="1350" dirty="0">
              <a:latin typeface="メイリオ"/>
              <a:cs typeface="メイリオ"/>
            </a:endParaRPr>
          </a:p>
        </p:txBody>
      </p:sp>
      <p:graphicFrame>
        <p:nvGraphicFramePr>
          <p:cNvPr id="4" name="object 4"/>
          <p:cNvGraphicFramePr>
            <a:graphicFrameLocks noGrp="1"/>
          </p:cNvGraphicFramePr>
          <p:nvPr>
            <p:extLst>
              <p:ext uri="{D42A27DB-BD31-4B8C-83A1-F6EECF244321}">
                <p14:modId xmlns:p14="http://schemas.microsoft.com/office/powerpoint/2010/main" val="707529726"/>
              </p:ext>
            </p:extLst>
          </p:nvPr>
        </p:nvGraphicFramePr>
        <p:xfrm>
          <a:off x="397765" y="934210"/>
          <a:ext cx="6808470" cy="578917"/>
        </p:xfrm>
        <a:graphic>
          <a:graphicData uri="http://schemas.openxmlformats.org/drawingml/2006/table">
            <a:tbl>
              <a:tblPr firstRow="1" bandRow="1">
                <a:tableStyleId>{2D5ABB26-0587-4C30-8999-92F81FD0307C}</a:tableStyleId>
              </a:tblPr>
              <a:tblGrid>
                <a:gridCol w="2630170">
                  <a:extLst>
                    <a:ext uri="{9D8B030D-6E8A-4147-A177-3AD203B41FA5}">
                      <a16:colId xmlns:a16="http://schemas.microsoft.com/office/drawing/2014/main" val="20000"/>
                    </a:ext>
                  </a:extLst>
                </a:gridCol>
                <a:gridCol w="4178300">
                  <a:extLst>
                    <a:ext uri="{9D8B030D-6E8A-4147-A177-3AD203B41FA5}">
                      <a16:colId xmlns:a16="http://schemas.microsoft.com/office/drawing/2014/main" val="20001"/>
                    </a:ext>
                  </a:extLst>
                </a:gridCol>
              </a:tblGrid>
              <a:tr h="578917">
                <a:tc>
                  <a:txBody>
                    <a:bodyPr/>
                    <a:lstStyle/>
                    <a:p>
                      <a:pPr marL="31750">
                        <a:lnSpc>
                          <a:spcPct val="100000"/>
                        </a:lnSpc>
                        <a:spcBef>
                          <a:spcPts val="630"/>
                        </a:spcBef>
                      </a:pPr>
                      <a:r>
                        <a:rPr sz="1350" b="1" spc="-5" dirty="0">
                          <a:latin typeface="メイリオ"/>
                          <a:cs typeface="メイリオ"/>
                        </a:rPr>
                        <a:t>グラスワークスナルミ</a:t>
                      </a:r>
                      <a:endParaRPr sz="1350">
                        <a:latin typeface="メイリオ"/>
                        <a:cs typeface="メイリオ"/>
                      </a:endParaRPr>
                    </a:p>
                    <a:p>
                      <a:pPr marL="31750">
                        <a:lnSpc>
                          <a:spcPct val="100000"/>
                        </a:lnSpc>
                        <a:spcBef>
                          <a:spcPts val="585"/>
                        </a:spcBef>
                        <a:tabLst>
                          <a:tab pos="1073785" algn="l"/>
                        </a:tabLst>
                      </a:pPr>
                      <a:r>
                        <a:rPr sz="1350" b="1" dirty="0">
                          <a:latin typeface="メイリオ"/>
                          <a:cs typeface="メイリオ"/>
                        </a:rPr>
                        <a:t>【ノヴァ</a:t>
                      </a:r>
                      <a:r>
                        <a:rPr sz="1350" b="1" spc="-50" dirty="0">
                          <a:latin typeface="メイリオ"/>
                          <a:cs typeface="メイリオ"/>
                        </a:rPr>
                        <a:t>】</a:t>
                      </a:r>
                      <a:r>
                        <a:rPr sz="1350" b="1" dirty="0">
                          <a:latin typeface="メイリオ"/>
                          <a:cs typeface="メイリオ"/>
                        </a:rPr>
                        <a:t>	電波時</a:t>
                      </a:r>
                      <a:r>
                        <a:rPr sz="1350" b="1" spc="-50" dirty="0">
                          <a:latin typeface="メイリオ"/>
                          <a:cs typeface="メイリオ"/>
                        </a:rPr>
                        <a:t>計</a:t>
                      </a:r>
                      <a:endParaRPr sz="1350">
                        <a:latin typeface="メイリオ"/>
                        <a:cs typeface="メイリオ"/>
                      </a:endParaRPr>
                    </a:p>
                  </a:txBody>
                  <a:tcPr marL="0" marR="0" marT="80010" marB="0">
                    <a:solidFill>
                      <a:srgbClr val="DDEBF7"/>
                    </a:solidFill>
                  </a:tcPr>
                </a:tc>
                <a:tc>
                  <a:txBody>
                    <a:bodyPr/>
                    <a:lstStyle/>
                    <a:p>
                      <a:pPr marL="861060" marR="24130">
                        <a:lnSpc>
                          <a:spcPct val="139200"/>
                        </a:lnSpc>
                        <a:spcBef>
                          <a:spcPts val="385"/>
                        </a:spcBef>
                      </a:pPr>
                      <a:r>
                        <a:rPr sz="1150" b="1" spc="-5" dirty="0">
                          <a:latin typeface="メイリオ"/>
                          <a:cs typeface="メイリオ"/>
                        </a:rPr>
                        <a:t>オプティカルガラスの澄んだ透明感が上品に輝く洗練されたデザインです。</a:t>
                      </a:r>
                      <a:endParaRPr sz="1150" dirty="0">
                        <a:latin typeface="メイリオ"/>
                        <a:cs typeface="メイリオ"/>
                      </a:endParaRPr>
                    </a:p>
                  </a:txBody>
                  <a:tcPr marL="0" marR="0" marT="48895" marB="0">
                    <a:solidFill>
                      <a:srgbClr val="DDEBF7"/>
                    </a:solidFill>
                  </a:tcPr>
                </a:tc>
                <a:extLst>
                  <a:ext uri="{0D108BD9-81ED-4DB2-BD59-A6C34878D82A}">
                    <a16:rowId xmlns:a16="http://schemas.microsoft.com/office/drawing/2014/main" val="10000"/>
                  </a:ext>
                </a:extLst>
              </a:tr>
            </a:tbl>
          </a:graphicData>
        </a:graphic>
      </p:graphicFrame>
      <p:graphicFrame>
        <p:nvGraphicFramePr>
          <p:cNvPr id="5" name="object 5"/>
          <p:cNvGraphicFramePr>
            <a:graphicFrameLocks noGrp="1"/>
          </p:cNvGraphicFramePr>
          <p:nvPr/>
        </p:nvGraphicFramePr>
        <p:xfrm>
          <a:off x="4413312" y="1624761"/>
          <a:ext cx="5999478" cy="5561320"/>
        </p:xfrm>
        <a:graphic>
          <a:graphicData uri="http://schemas.openxmlformats.org/drawingml/2006/table">
            <a:tbl>
              <a:tblPr firstRow="1" bandRow="1">
                <a:tableStyleId>{2D5ABB26-0587-4C30-8999-92F81FD0307C}</a:tableStyleId>
              </a:tblPr>
              <a:tblGrid>
                <a:gridCol w="877569">
                  <a:extLst>
                    <a:ext uri="{9D8B030D-6E8A-4147-A177-3AD203B41FA5}">
                      <a16:colId xmlns:a16="http://schemas.microsoft.com/office/drawing/2014/main" val="20000"/>
                    </a:ext>
                  </a:extLst>
                </a:gridCol>
                <a:gridCol w="5121909">
                  <a:extLst>
                    <a:ext uri="{9D8B030D-6E8A-4147-A177-3AD203B41FA5}">
                      <a16:colId xmlns:a16="http://schemas.microsoft.com/office/drawing/2014/main" val="20001"/>
                    </a:ext>
                  </a:extLst>
                </a:gridCol>
              </a:tblGrid>
              <a:tr h="508634">
                <a:tc>
                  <a:txBody>
                    <a:bodyPr/>
                    <a:lstStyle/>
                    <a:p>
                      <a:pPr>
                        <a:lnSpc>
                          <a:spcPct val="100000"/>
                        </a:lnSpc>
                        <a:spcBef>
                          <a:spcPts val="185"/>
                        </a:spcBef>
                      </a:pPr>
                      <a:endParaRPr sz="950">
                        <a:latin typeface="Times New Roman"/>
                        <a:cs typeface="Times New Roman"/>
                      </a:endParaRPr>
                    </a:p>
                    <a:p>
                      <a:pPr marL="10160" algn="ctr">
                        <a:lnSpc>
                          <a:spcPct val="100000"/>
                        </a:lnSpc>
                        <a:spcBef>
                          <a:spcPts val="5"/>
                        </a:spcBef>
                      </a:pPr>
                      <a:r>
                        <a:rPr sz="950" b="1" dirty="0">
                          <a:solidFill>
                            <a:srgbClr val="FFFFFF"/>
                          </a:solidFill>
                          <a:latin typeface="メイリオ"/>
                          <a:cs typeface="メイリオ"/>
                        </a:rPr>
                        <a:t>商品</a:t>
                      </a:r>
                      <a:r>
                        <a:rPr sz="950" b="1" spc="-25" dirty="0">
                          <a:solidFill>
                            <a:srgbClr val="FFFFFF"/>
                          </a:solidFill>
                          <a:latin typeface="メイリオ"/>
                          <a:cs typeface="メイリオ"/>
                        </a:rPr>
                        <a:t>ID</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1765">
                        <a:lnSpc>
                          <a:spcPct val="100000"/>
                        </a:lnSpc>
                        <a:spcBef>
                          <a:spcPts val="975"/>
                        </a:spcBef>
                      </a:pPr>
                      <a:r>
                        <a:rPr sz="1350" spc="-10" dirty="0">
                          <a:latin typeface="メイリオ"/>
                          <a:cs typeface="メイリオ"/>
                        </a:rPr>
                        <a:t>NAR12007</a:t>
                      </a:r>
                      <a:endParaRPr sz="1350">
                        <a:latin typeface="メイリオ"/>
                        <a:cs typeface="メイリオ"/>
                      </a:endParaRPr>
                    </a:p>
                  </a:txBody>
                  <a:tcPr marL="0" marR="0" marT="12382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08634">
                <a:tc>
                  <a:txBody>
                    <a:bodyPr/>
                    <a:lstStyle/>
                    <a:p>
                      <a:pPr>
                        <a:lnSpc>
                          <a:spcPct val="100000"/>
                        </a:lnSpc>
                        <a:spcBef>
                          <a:spcPts val="185"/>
                        </a:spcBef>
                      </a:pPr>
                      <a:endParaRPr sz="950">
                        <a:latin typeface="Times New Roman"/>
                        <a:cs typeface="Times New Roman"/>
                      </a:endParaRPr>
                    </a:p>
                    <a:p>
                      <a:pPr marL="12065" algn="ctr">
                        <a:lnSpc>
                          <a:spcPct val="100000"/>
                        </a:lnSpc>
                        <a:spcBef>
                          <a:spcPts val="5"/>
                        </a:spcBef>
                      </a:pPr>
                      <a:r>
                        <a:rPr sz="950" b="1" spc="-15" dirty="0">
                          <a:solidFill>
                            <a:srgbClr val="FFFFFF"/>
                          </a:solidFill>
                          <a:latin typeface="メイリオ"/>
                          <a:cs typeface="メイリオ"/>
                        </a:rPr>
                        <a:t>販売価格</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9225">
                        <a:lnSpc>
                          <a:spcPct val="100000"/>
                        </a:lnSpc>
                        <a:spcBef>
                          <a:spcPts val="1130"/>
                        </a:spcBef>
                      </a:pPr>
                      <a:r>
                        <a:rPr sz="1150" dirty="0">
                          <a:latin typeface="メイリオ"/>
                          <a:cs typeface="メイリオ"/>
                        </a:rPr>
                        <a:t>4,400</a:t>
                      </a:r>
                      <a:r>
                        <a:rPr sz="1150" spc="-50" dirty="0">
                          <a:latin typeface="メイリオ"/>
                          <a:cs typeface="メイリオ"/>
                        </a:rPr>
                        <a:t>円</a:t>
                      </a:r>
                      <a:endParaRPr sz="1150">
                        <a:latin typeface="メイリオ"/>
                        <a:cs typeface="メイリオ"/>
                      </a:endParaRPr>
                    </a:p>
                  </a:txBody>
                  <a:tcPr marL="0" marR="0" marT="1435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508634">
                <a:tc>
                  <a:txBody>
                    <a:bodyPr/>
                    <a:lstStyle/>
                    <a:p>
                      <a:pPr>
                        <a:lnSpc>
                          <a:spcPct val="100000"/>
                        </a:lnSpc>
                        <a:spcBef>
                          <a:spcPts val="185"/>
                        </a:spcBef>
                      </a:pPr>
                      <a:endParaRPr sz="950">
                        <a:latin typeface="Times New Roman"/>
                        <a:cs typeface="Times New Roman"/>
                      </a:endParaRPr>
                    </a:p>
                    <a:p>
                      <a:pPr marL="8890" algn="ctr">
                        <a:lnSpc>
                          <a:spcPct val="100000"/>
                        </a:lnSpc>
                        <a:spcBef>
                          <a:spcPts val="5"/>
                        </a:spcBef>
                      </a:pPr>
                      <a:r>
                        <a:rPr sz="950" b="1" spc="-10" dirty="0">
                          <a:solidFill>
                            <a:srgbClr val="FFFFFF"/>
                          </a:solidFill>
                          <a:latin typeface="メイリオ"/>
                          <a:cs typeface="メイリオ"/>
                        </a:rPr>
                        <a:t>注文可能数</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5"/>
                        </a:spcBef>
                      </a:pPr>
                      <a:endParaRPr sz="850">
                        <a:latin typeface="Times New Roman"/>
                        <a:cs typeface="Times New Roman"/>
                      </a:endParaRPr>
                    </a:p>
                    <a:p>
                      <a:pPr marL="142875">
                        <a:lnSpc>
                          <a:spcPct val="100000"/>
                        </a:lnSpc>
                      </a:pPr>
                      <a:r>
                        <a:rPr sz="850" spc="-844" dirty="0">
                          <a:latin typeface="メイリオ"/>
                          <a:cs typeface="メイリオ"/>
                        </a:rPr>
                        <a:t>□</a:t>
                      </a:r>
                      <a:r>
                        <a:rPr sz="850" spc="15" dirty="0">
                          <a:latin typeface="メイリオ"/>
                          <a:cs typeface="メイリオ"/>
                        </a:rPr>
                        <a:t>8</a:t>
                      </a:r>
                      <a:r>
                        <a:rPr sz="850" dirty="0">
                          <a:latin typeface="メイリオ"/>
                          <a:cs typeface="メイリオ"/>
                        </a:rPr>
                        <a:t>個～</a:t>
                      </a:r>
                      <a:r>
                        <a:rPr sz="850" spc="-5" dirty="0">
                          <a:latin typeface="メイリオ"/>
                          <a:cs typeface="メイリオ"/>
                        </a:rPr>
                        <a:t>   単位未満の注文については、お問い合わせください。</a:t>
                      </a:r>
                      <a:endParaRPr sz="850">
                        <a:latin typeface="メイリオ"/>
                        <a:cs typeface="メイリオ"/>
                      </a:endParaRPr>
                    </a:p>
                  </a:txBody>
                  <a:tcPr marL="0" marR="0" marT="4508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490220">
                <a:tc>
                  <a:txBody>
                    <a:bodyPr/>
                    <a:lstStyle/>
                    <a:p>
                      <a:pPr>
                        <a:lnSpc>
                          <a:spcPct val="100000"/>
                        </a:lnSpc>
                        <a:spcBef>
                          <a:spcPts val="114"/>
                        </a:spcBef>
                      </a:pPr>
                      <a:endParaRPr sz="950">
                        <a:latin typeface="Times New Roman"/>
                        <a:cs typeface="Times New Roman"/>
                      </a:endParaRPr>
                    </a:p>
                    <a:p>
                      <a:pPr marL="8890" algn="ctr">
                        <a:lnSpc>
                          <a:spcPct val="100000"/>
                        </a:lnSpc>
                      </a:pPr>
                      <a:r>
                        <a:rPr sz="950" b="1" spc="-10" dirty="0">
                          <a:solidFill>
                            <a:srgbClr val="FFFFFF"/>
                          </a:solidFill>
                          <a:latin typeface="メイリオ"/>
                          <a:cs typeface="メイリオ"/>
                        </a:rPr>
                        <a:t>セット内容</a:t>
                      </a:r>
                      <a:endParaRPr sz="950">
                        <a:latin typeface="メイリオ"/>
                        <a:cs typeface="メイリオ"/>
                      </a:endParaRPr>
                    </a:p>
                  </a:txBody>
                  <a:tcPr marL="0" marR="0" marT="14604"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280"/>
                        </a:spcBef>
                      </a:pPr>
                      <a:endParaRPr sz="850">
                        <a:latin typeface="Times New Roman"/>
                        <a:cs typeface="Times New Roman"/>
                      </a:endParaRPr>
                    </a:p>
                    <a:p>
                      <a:pPr marL="142875">
                        <a:lnSpc>
                          <a:spcPct val="100000"/>
                        </a:lnSpc>
                        <a:spcBef>
                          <a:spcPts val="5"/>
                        </a:spcBef>
                      </a:pPr>
                      <a:r>
                        <a:rPr sz="850" spc="-5" dirty="0">
                          <a:latin typeface="メイリオ"/>
                          <a:cs typeface="メイリオ"/>
                        </a:rPr>
                        <a:t>一輪挿し×</a:t>
                      </a:r>
                      <a:r>
                        <a:rPr sz="850" spc="-25" dirty="0">
                          <a:latin typeface="メイリオ"/>
                          <a:cs typeface="メイリオ"/>
                        </a:rPr>
                        <a:t>1</a:t>
                      </a:r>
                      <a:endParaRPr sz="850">
                        <a:latin typeface="メイリオ"/>
                        <a:cs typeface="メイリオ"/>
                      </a:endParaRPr>
                    </a:p>
                  </a:txBody>
                  <a:tcPr marL="0" marR="0" marT="3556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35609">
                <a:tc>
                  <a:txBody>
                    <a:bodyPr/>
                    <a:lstStyle/>
                    <a:p>
                      <a:pPr marL="8890" algn="ctr">
                        <a:lnSpc>
                          <a:spcPct val="100000"/>
                        </a:lnSpc>
                        <a:spcBef>
                          <a:spcPts val="990"/>
                        </a:spcBef>
                      </a:pPr>
                      <a:r>
                        <a:rPr sz="950" b="1" spc="-50" dirty="0">
                          <a:solidFill>
                            <a:srgbClr val="FFFFFF"/>
                          </a:solidFill>
                          <a:latin typeface="メイリオ"/>
                          <a:cs typeface="メイリオ"/>
                        </a:rPr>
                        <a:t>色</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画像参照</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サイズ</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300"/>
                        </a:spcBef>
                      </a:pPr>
                      <a:r>
                        <a:rPr sz="850" dirty="0">
                          <a:latin typeface="メイリオ"/>
                          <a:cs typeface="メイリオ"/>
                        </a:rPr>
                        <a:t>一輪挿し：幅35×奥行35×高さ153mm（本体重量</a:t>
                      </a:r>
                      <a:r>
                        <a:rPr sz="850" spc="-20" dirty="0">
                          <a:latin typeface="メイリオ"/>
                          <a:cs typeface="メイリオ"/>
                        </a:rPr>
                        <a:t>410ｇ）</a:t>
                      </a:r>
                      <a:endParaRPr sz="850">
                        <a:latin typeface="メイリオ"/>
                        <a:cs typeface="メイリオ"/>
                      </a:endParaRPr>
                    </a:p>
                    <a:p>
                      <a:pPr marL="142875">
                        <a:lnSpc>
                          <a:spcPct val="100000"/>
                        </a:lnSpc>
                        <a:spcBef>
                          <a:spcPts val="470"/>
                        </a:spcBef>
                      </a:pPr>
                      <a:r>
                        <a:rPr sz="850" spc="-5" dirty="0">
                          <a:latin typeface="メイリオ"/>
                          <a:cs typeface="メイリオ"/>
                        </a:rPr>
                        <a:t>箱サイズ：</a:t>
                      </a:r>
                      <a:r>
                        <a:rPr sz="850" spc="-10" dirty="0">
                          <a:latin typeface="メイリオ"/>
                          <a:cs typeface="メイリオ"/>
                        </a:rPr>
                        <a:t>80×190×50mm</a:t>
                      </a:r>
                      <a:endParaRPr sz="850">
                        <a:latin typeface="メイリオ"/>
                        <a:cs typeface="メイリオ"/>
                      </a:endParaRPr>
                    </a:p>
                  </a:txBody>
                  <a:tcPr marL="0" marR="0" marT="3810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生産国</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20" dirty="0">
                          <a:latin typeface="メイリオ"/>
                          <a:cs typeface="メイリオ"/>
                        </a:rPr>
                        <a:t>中国製</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35609">
                <a:tc>
                  <a:txBody>
                    <a:bodyPr/>
                    <a:lstStyle/>
                    <a:p>
                      <a:pPr marL="12065" algn="ctr">
                        <a:lnSpc>
                          <a:spcPct val="100000"/>
                        </a:lnSpc>
                        <a:spcBef>
                          <a:spcPts val="995"/>
                        </a:spcBef>
                      </a:pPr>
                      <a:r>
                        <a:rPr sz="950" b="1" spc="-25" dirty="0">
                          <a:solidFill>
                            <a:srgbClr val="FFFFFF"/>
                          </a:solidFill>
                          <a:latin typeface="メイリオ"/>
                          <a:cs typeface="メイリオ"/>
                        </a:rPr>
                        <a:t>材質</a:t>
                      </a:r>
                      <a:endParaRPr sz="950">
                        <a:latin typeface="メイリオ"/>
                        <a:cs typeface="メイリオ"/>
                      </a:endParaRPr>
                    </a:p>
                  </a:txBody>
                  <a:tcPr marL="0" marR="0" marT="12636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0" dirty="0">
                          <a:latin typeface="メイリオ"/>
                          <a:cs typeface="メイリオ"/>
                        </a:rPr>
                        <a:t>オプティカルグラス</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35609">
                <a:tc>
                  <a:txBody>
                    <a:bodyPr/>
                    <a:lstStyle/>
                    <a:p>
                      <a:pPr marL="8890" algn="ctr">
                        <a:lnSpc>
                          <a:spcPct val="100000"/>
                        </a:lnSpc>
                        <a:spcBef>
                          <a:spcPts val="990"/>
                        </a:spcBef>
                      </a:pPr>
                      <a:r>
                        <a:rPr sz="950" b="1" spc="-10" dirty="0">
                          <a:solidFill>
                            <a:srgbClr val="FFFFFF"/>
                          </a:solidFill>
                          <a:latin typeface="メイリオ"/>
                          <a:cs typeface="メイリオ"/>
                        </a:rPr>
                        <a:t>パッケージ</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化粧箱入</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688340">
                <a:tc>
                  <a:txBody>
                    <a:bodyPr/>
                    <a:lstStyle/>
                    <a:p>
                      <a:pPr>
                        <a:lnSpc>
                          <a:spcPct val="100000"/>
                        </a:lnSpc>
                        <a:spcBef>
                          <a:spcPts val="885"/>
                        </a:spcBef>
                      </a:pPr>
                      <a:endParaRPr sz="950">
                        <a:latin typeface="Times New Roman"/>
                        <a:cs typeface="Times New Roman"/>
                      </a:endParaRPr>
                    </a:p>
                    <a:p>
                      <a:pPr marL="8890" algn="ctr">
                        <a:lnSpc>
                          <a:spcPct val="100000"/>
                        </a:lnSpc>
                      </a:pPr>
                      <a:r>
                        <a:rPr sz="950" b="1" spc="-20" dirty="0">
                          <a:solidFill>
                            <a:srgbClr val="FFFFFF"/>
                          </a:solidFill>
                          <a:latin typeface="メイリオ"/>
                          <a:cs typeface="メイリオ"/>
                        </a:rPr>
                        <a:t>名入れ</a:t>
                      </a:r>
                      <a:endParaRPr sz="95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565"/>
                        </a:spcBef>
                      </a:pPr>
                      <a:r>
                        <a:rPr sz="850" spc="-5" dirty="0">
                          <a:latin typeface="メイリオ"/>
                          <a:cs typeface="メイリオ"/>
                        </a:rPr>
                        <a:t>※印刷方法：サンドブラスト</a:t>
                      </a:r>
                      <a:endParaRPr sz="850">
                        <a:latin typeface="メイリオ"/>
                        <a:cs typeface="メイリオ"/>
                      </a:endParaRPr>
                    </a:p>
                    <a:p>
                      <a:pPr marL="142875">
                        <a:lnSpc>
                          <a:spcPct val="100000"/>
                        </a:lnSpc>
                        <a:spcBef>
                          <a:spcPts val="470"/>
                        </a:spcBef>
                      </a:pPr>
                      <a:r>
                        <a:rPr sz="850" dirty="0">
                          <a:latin typeface="メイリオ"/>
                          <a:cs typeface="メイリオ"/>
                        </a:rPr>
                        <a:t>※名入れ箇所：上部側面（4面）、下部側面（4面）</a:t>
                      </a:r>
                      <a:r>
                        <a:rPr sz="850" spc="-5" dirty="0">
                          <a:latin typeface="メイリオ"/>
                          <a:cs typeface="メイリオ"/>
                        </a:rPr>
                        <a:t>、底面のいずれかになります。</a:t>
                      </a:r>
                      <a:endParaRPr sz="850">
                        <a:latin typeface="メイリオ"/>
                        <a:cs typeface="メイリオ"/>
                      </a:endParaRPr>
                    </a:p>
                    <a:p>
                      <a:pPr marL="142875">
                        <a:lnSpc>
                          <a:spcPct val="100000"/>
                        </a:lnSpc>
                        <a:spcBef>
                          <a:spcPts val="465"/>
                        </a:spcBef>
                      </a:pPr>
                      <a:r>
                        <a:rPr sz="850" dirty="0">
                          <a:latin typeface="メイリオ"/>
                          <a:cs typeface="メイリオ"/>
                        </a:rPr>
                        <a:t>※名入れスペース：25×85mm（</a:t>
                      </a:r>
                      <a:r>
                        <a:rPr sz="850" spc="60" dirty="0">
                          <a:latin typeface="メイリオ"/>
                          <a:cs typeface="メイリオ"/>
                        </a:rPr>
                        <a:t>上部側面  </a:t>
                      </a:r>
                      <a:r>
                        <a:rPr sz="850" dirty="0">
                          <a:latin typeface="メイリオ"/>
                          <a:cs typeface="メイリオ"/>
                        </a:rPr>
                        <a:t>4面）、25×25mm（</a:t>
                      </a:r>
                      <a:r>
                        <a:rPr sz="850" spc="60" dirty="0">
                          <a:latin typeface="メイリオ"/>
                          <a:cs typeface="メイリオ"/>
                        </a:rPr>
                        <a:t>下部側面  </a:t>
                      </a:r>
                      <a:r>
                        <a:rPr sz="850" dirty="0">
                          <a:latin typeface="メイリオ"/>
                          <a:cs typeface="メイリオ"/>
                        </a:rPr>
                        <a:t>4面／底面</a:t>
                      </a:r>
                      <a:r>
                        <a:rPr sz="850" spc="-50" dirty="0">
                          <a:latin typeface="メイリオ"/>
                          <a:cs typeface="メイリオ"/>
                        </a:rPr>
                        <a:t>）</a:t>
                      </a:r>
                      <a:endParaRPr sz="850">
                        <a:latin typeface="メイリオ"/>
                        <a:cs typeface="メイリオ"/>
                      </a:endParaRPr>
                    </a:p>
                  </a:txBody>
                  <a:tcPr marL="0" marR="0" marT="717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35609">
                <a:tc>
                  <a:txBody>
                    <a:bodyPr/>
                    <a:lstStyle/>
                    <a:p>
                      <a:pPr marL="12065" algn="ctr">
                        <a:lnSpc>
                          <a:spcPct val="100000"/>
                        </a:lnSpc>
                        <a:spcBef>
                          <a:spcPts val="990"/>
                        </a:spcBef>
                      </a:pPr>
                      <a:r>
                        <a:rPr sz="950" b="1" spc="-25" dirty="0">
                          <a:solidFill>
                            <a:srgbClr val="FFFFFF"/>
                          </a:solidFill>
                          <a:latin typeface="メイリオ"/>
                          <a:cs typeface="メイリオ"/>
                        </a:rPr>
                        <a:t>備考</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5" dirty="0">
                          <a:latin typeface="メイリオ"/>
                          <a:cs typeface="メイリオ"/>
                        </a:rPr>
                        <a:t>こちらの商品は、のし掛け・包装を無料でお付けしています。</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43204">
                <a:tc gridSpan="2">
                  <a:txBody>
                    <a:bodyPr/>
                    <a:lstStyle/>
                    <a:p>
                      <a:pPr marL="1011555">
                        <a:lnSpc>
                          <a:spcPct val="100000"/>
                        </a:lnSpc>
                        <a:spcBef>
                          <a:spcPts val="370"/>
                        </a:spcBef>
                      </a:pPr>
                      <a:r>
                        <a:rPr sz="850" spc="-5" dirty="0">
                          <a:solidFill>
                            <a:srgbClr val="FF0000"/>
                          </a:solidFill>
                          <a:latin typeface="メイリオ"/>
                          <a:cs typeface="メイリオ"/>
                        </a:rPr>
                        <a:t>在庫は流動的で、価格は暫定値です。決定前に必ず在庫確認と正式なお見積りをご依頼ください。</a:t>
                      </a:r>
                      <a:endParaRPr sz="850">
                        <a:latin typeface="メイリオ"/>
                        <a:cs typeface="メイリオ"/>
                      </a:endParaRPr>
                    </a:p>
                  </a:txBody>
                  <a:tcPr marL="0" marR="0" marT="4699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grpSp>
        <p:nvGrpSpPr>
          <p:cNvPr id="6" name="object 6"/>
          <p:cNvGrpSpPr/>
          <p:nvPr/>
        </p:nvGrpSpPr>
        <p:grpSpPr>
          <a:xfrm>
            <a:off x="520838" y="1651634"/>
            <a:ext cx="3774440" cy="2564765"/>
            <a:chOff x="520838" y="1651634"/>
            <a:chExt cx="3774440" cy="2564765"/>
          </a:xfrm>
        </p:grpSpPr>
        <p:pic>
          <p:nvPicPr>
            <p:cNvPr id="7" name="object 7"/>
            <p:cNvPicPr/>
            <p:nvPr/>
          </p:nvPicPr>
          <p:blipFill>
            <a:blip r:embed="rId2" cstate="print"/>
            <a:stretch>
              <a:fillRect/>
            </a:stretch>
          </p:blipFill>
          <p:spPr>
            <a:xfrm>
              <a:off x="520838" y="1780072"/>
              <a:ext cx="3696423" cy="2435717"/>
            </a:xfrm>
            <a:prstGeom prst="rect">
              <a:avLst/>
            </a:prstGeom>
          </p:spPr>
        </p:pic>
        <p:pic>
          <p:nvPicPr>
            <p:cNvPr id="8" name="object 8"/>
            <p:cNvPicPr/>
            <p:nvPr/>
          </p:nvPicPr>
          <p:blipFill>
            <a:blip r:embed="rId3" cstate="print"/>
            <a:stretch>
              <a:fillRect/>
            </a:stretch>
          </p:blipFill>
          <p:spPr>
            <a:xfrm>
              <a:off x="3643997" y="1651634"/>
              <a:ext cx="650925" cy="610565"/>
            </a:xfrm>
            <a:prstGeom prst="rect">
              <a:avLst/>
            </a:prstGeom>
          </p:spPr>
        </p:pic>
      </p:grpSp>
      <p:sp>
        <p:nvSpPr>
          <p:cNvPr id="9" name="object 9"/>
          <p:cNvSpPr txBox="1"/>
          <p:nvPr/>
        </p:nvSpPr>
        <p:spPr>
          <a:xfrm>
            <a:off x="1555211" y="1545193"/>
            <a:ext cx="1940560" cy="205104"/>
          </a:xfrm>
          <a:prstGeom prst="rect">
            <a:avLst/>
          </a:prstGeom>
        </p:spPr>
        <p:txBody>
          <a:bodyPr vert="horz" wrap="square" lIns="0" tIns="15875" rIns="0" bIns="0" rtlCol="0">
            <a:spAutoFit/>
          </a:bodyPr>
          <a:lstStyle/>
          <a:p>
            <a:pPr marL="12700">
              <a:lnSpc>
                <a:spcPct val="100000"/>
              </a:lnSpc>
              <a:spcBef>
                <a:spcPts val="125"/>
              </a:spcBef>
            </a:pPr>
            <a:r>
              <a:rPr sz="1150" spc="60" dirty="0">
                <a:latin typeface="Calibri"/>
                <a:cs typeface="Calibri"/>
              </a:rPr>
              <a:t>QR</a:t>
            </a:r>
            <a:r>
              <a:rPr sz="750" spc="5" dirty="0">
                <a:latin typeface="游ゴシック"/>
                <a:cs typeface="游ゴシック"/>
              </a:rPr>
              <a:t>コードから商品ページをご覧頂けます</a:t>
            </a:r>
            <a:endParaRPr sz="750">
              <a:latin typeface="游ゴシック"/>
              <a:cs typeface="游ゴシック"/>
            </a:endParaRPr>
          </a:p>
        </p:txBody>
      </p:sp>
      <p:pic>
        <p:nvPicPr>
          <p:cNvPr id="10" name="object 10"/>
          <p:cNvPicPr/>
          <p:nvPr/>
        </p:nvPicPr>
        <p:blipFill>
          <a:blip r:embed="rId4" cstate="print"/>
          <a:stretch>
            <a:fillRect/>
          </a:stretch>
        </p:blipFill>
        <p:spPr>
          <a:xfrm>
            <a:off x="3445369" y="1474888"/>
            <a:ext cx="1001660" cy="991749"/>
          </a:xfrm>
          <a:prstGeom prst="rect">
            <a:avLst/>
          </a:prstGeom>
        </p:spPr>
      </p:pic>
      <p:pic>
        <p:nvPicPr>
          <p:cNvPr id="11" name="object 11"/>
          <p:cNvPicPr/>
          <p:nvPr/>
        </p:nvPicPr>
        <p:blipFill>
          <a:blip r:embed="rId5" cstate="print"/>
          <a:stretch>
            <a:fillRect/>
          </a:stretch>
        </p:blipFill>
        <p:spPr>
          <a:xfrm>
            <a:off x="660144" y="4327423"/>
            <a:ext cx="1449463" cy="1347724"/>
          </a:xfrm>
          <a:prstGeom prst="rect">
            <a:avLst/>
          </a:prstGeom>
        </p:spPr>
      </p:pic>
      <p:grpSp>
        <p:nvGrpSpPr>
          <p:cNvPr id="12" name="object 12"/>
          <p:cNvGrpSpPr/>
          <p:nvPr/>
        </p:nvGrpSpPr>
        <p:grpSpPr>
          <a:xfrm>
            <a:off x="2628327" y="4327423"/>
            <a:ext cx="1457960" cy="2741295"/>
            <a:chOff x="2628327" y="4327423"/>
            <a:chExt cx="1457960" cy="2741295"/>
          </a:xfrm>
        </p:grpSpPr>
        <p:pic>
          <p:nvPicPr>
            <p:cNvPr id="13" name="object 13"/>
            <p:cNvPicPr/>
            <p:nvPr/>
          </p:nvPicPr>
          <p:blipFill>
            <a:blip r:embed="rId6" cstate="print"/>
            <a:stretch>
              <a:fillRect/>
            </a:stretch>
          </p:blipFill>
          <p:spPr>
            <a:xfrm>
              <a:off x="2628327" y="4327423"/>
              <a:ext cx="1446793" cy="1347724"/>
            </a:xfrm>
            <a:prstGeom prst="rect">
              <a:avLst/>
            </a:prstGeom>
          </p:spPr>
        </p:pic>
        <p:pic>
          <p:nvPicPr>
            <p:cNvPr id="14" name="object 14"/>
            <p:cNvPicPr/>
            <p:nvPr/>
          </p:nvPicPr>
          <p:blipFill>
            <a:blip r:embed="rId7" cstate="print"/>
            <a:stretch>
              <a:fillRect/>
            </a:stretch>
          </p:blipFill>
          <p:spPr>
            <a:xfrm>
              <a:off x="2636023" y="5718294"/>
              <a:ext cx="1449780" cy="1350169"/>
            </a:xfrm>
            <a:prstGeom prst="rect">
              <a:avLst/>
            </a:prstGeom>
          </p:spPr>
        </p:pic>
      </p:grpSp>
      <p:pic>
        <p:nvPicPr>
          <p:cNvPr id="15" name="object 15"/>
          <p:cNvPicPr/>
          <p:nvPr/>
        </p:nvPicPr>
        <p:blipFill>
          <a:blip r:embed="rId8" cstate="print"/>
          <a:stretch>
            <a:fillRect/>
          </a:stretch>
        </p:blipFill>
        <p:spPr>
          <a:xfrm>
            <a:off x="695426" y="5727813"/>
            <a:ext cx="1159823" cy="1204535"/>
          </a:xfrm>
          <a:prstGeom prst="rect">
            <a:avLst/>
          </a:prstGeom>
        </p:spPr>
      </p:pic>
      <p:pic>
        <p:nvPicPr>
          <p:cNvPr id="16" name="object 16"/>
          <p:cNvPicPr/>
          <p:nvPr/>
        </p:nvPicPr>
        <p:blipFill>
          <a:blip r:embed="rId9" cstate="print"/>
          <a:stretch>
            <a:fillRect/>
          </a:stretch>
        </p:blipFill>
        <p:spPr>
          <a:xfrm>
            <a:off x="3652963" y="1660600"/>
            <a:ext cx="618363" cy="5750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9768" y="2424433"/>
            <a:ext cx="3843020" cy="433705"/>
          </a:xfrm>
          <a:prstGeom prst="rect">
            <a:avLst/>
          </a:prstGeom>
        </p:spPr>
        <p:txBody>
          <a:bodyPr vert="horz" wrap="square" lIns="0" tIns="14605" rIns="0" bIns="0" rtlCol="0">
            <a:spAutoFit/>
          </a:bodyPr>
          <a:lstStyle/>
          <a:p>
            <a:pPr marL="12700">
              <a:lnSpc>
                <a:spcPts val="1600"/>
              </a:lnSpc>
              <a:spcBef>
                <a:spcPts val="115"/>
              </a:spcBef>
            </a:pPr>
            <a:r>
              <a:rPr sz="1350" b="0" spc="-5" dirty="0">
                <a:solidFill>
                  <a:srgbClr val="6F3A04"/>
                </a:solidFill>
                <a:latin typeface="A-OTF リュウミン Pro M-KL"/>
                <a:cs typeface="A-OTF リュウミン Pro M-KL"/>
              </a:rPr>
              <a:t>光学カメラのレンズにも使用される、</a:t>
            </a:r>
            <a:endParaRPr sz="1350">
              <a:latin typeface="A-OTF リュウミン Pro M-KL"/>
              <a:cs typeface="A-OTF リュウミン Pro M-KL"/>
            </a:endParaRPr>
          </a:p>
          <a:p>
            <a:pPr marL="12700">
              <a:lnSpc>
                <a:spcPts val="1600"/>
              </a:lnSpc>
            </a:pPr>
            <a:r>
              <a:rPr sz="1350" b="0" spc="-5" dirty="0">
                <a:solidFill>
                  <a:srgbClr val="6F3A04"/>
                </a:solidFill>
                <a:latin typeface="A-OTF リュウミン Pro M-KL"/>
                <a:cs typeface="A-OTF リュウミン Pro M-KL"/>
              </a:rPr>
              <a:t>澄んだ透明感を持つオプティカルグラス製です。</a:t>
            </a:r>
            <a:endParaRPr sz="1350">
              <a:latin typeface="A-OTF リュウミン Pro M-KL"/>
              <a:cs typeface="A-OTF リュウミン Pro M-K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128</Words>
  <Application>Microsoft Office PowerPoint</Application>
  <PresentationFormat>ユーザー設定</PresentationFormat>
  <Paragraphs>48</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A-OTF リュウミン Pro M-KL</vt:lpstr>
      <vt:lpstr>メイリオ</vt:lpstr>
      <vt:lpstr>游ゴシック</vt:lpstr>
      <vt:lpstr>Calibri</vt:lpstr>
      <vt:lpstr>Times New Roman</vt:lpstr>
      <vt:lpstr>Office Theme</vt:lpstr>
      <vt:lpstr>提 案 書 （ 商 品 情 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manami tamai</cp:lastModifiedBy>
  <cp:revision>1</cp:revision>
  <dcterms:created xsi:type="dcterms:W3CDTF">2024-06-14T07:40:09Z</dcterms:created>
  <dcterms:modified xsi:type="dcterms:W3CDTF">2024-06-14T07:40:26Z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2024-06-14T00:00:00Z</vt:filetime>
  </property>
  <property fmtid="{D5CDD505-2E9C-101B-9397-08002B2CF9AE}" pid="3" name="Creator">
    <vt:lpwstr>Excel 用 Acrobat PDFMaker 24</vt:lpwstr>
  </property>
  <property fmtid="{D5CDD505-2E9C-101B-9397-08002B2CF9AE}" pid="4" name="LastSaved">
    <vt:filetime>2024-06-14T00:00:00Z</vt:filetime>
  </property>
  <property fmtid="{D5CDD505-2E9C-101B-9397-08002B2CF9AE}" pid="5" name="Producer">
    <vt:lpwstr>Adobe PDF Library 24.2.23</vt:lpwstr>
  </property>
</Properties>
</file>