
<file path=[Content_Types].xml><?xml version="1.0" encoding="utf-8"?>
<Types xmlns="http://schemas.openxmlformats.org/package/2006/content-types">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Lst>
  <p:sldSz cx="10795000" cy="7639050"/>
  <p:notesSz cx="10795000" cy="763905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4" d="100"/>
          <a:sy n="94" d="100"/>
        </p:scale>
        <p:origin x="1608" y="90"/>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810101" y="2368105"/>
            <a:ext cx="9181148" cy="1604200"/>
          </a:xfrm>
          <a:prstGeom prst="rect">
            <a:avLst/>
          </a:prstGeom>
        </p:spPr>
        <p:txBody>
          <a:bodyPr wrap="square" lIns="0" tIns="0" rIns="0" bIns="0">
            <a:spAutoFit/>
          </a:bodyPr>
          <a:lstStyle>
            <a:lvl1pPr>
              <a:defRPr sz="2600" b="1" i="0">
                <a:solidFill>
                  <a:schemeClr val="tx1"/>
                </a:solidFill>
                <a:latin typeface="Meiryo"/>
                <a:cs typeface="Meiryo"/>
              </a:defRPr>
            </a:lvl1pPr>
          </a:lstStyle>
          <a:p>
            <a:endParaRPr/>
          </a:p>
        </p:txBody>
      </p:sp>
      <p:sp>
        <p:nvSpPr>
          <p:cNvPr id="3" name="Holder 3"/>
          <p:cNvSpPr>
            <a:spLocks noGrp="1"/>
          </p:cNvSpPr>
          <p:nvPr>
            <p:ph type="subTitle" idx="4"/>
          </p:nvPr>
        </p:nvSpPr>
        <p:spPr>
          <a:xfrm>
            <a:off x="1620202" y="4277868"/>
            <a:ext cx="7560945" cy="1909762"/>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11/19/2025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600" b="1" i="0">
                <a:solidFill>
                  <a:schemeClr val="tx1"/>
                </a:solidFill>
                <a:latin typeface="Meiryo"/>
                <a:cs typeface="Meiryo"/>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11/19/2025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600" b="1" i="0">
                <a:solidFill>
                  <a:schemeClr val="tx1"/>
                </a:solidFill>
                <a:latin typeface="Meiryo"/>
                <a:cs typeface="Meiryo"/>
              </a:defRPr>
            </a:lvl1pPr>
          </a:lstStyle>
          <a:p>
            <a:endParaRPr/>
          </a:p>
        </p:txBody>
      </p:sp>
      <p:sp>
        <p:nvSpPr>
          <p:cNvPr id="3" name="Holder 3"/>
          <p:cNvSpPr>
            <a:spLocks noGrp="1"/>
          </p:cNvSpPr>
          <p:nvPr>
            <p:ph sz="half" idx="2"/>
          </p:nvPr>
        </p:nvSpPr>
        <p:spPr>
          <a:xfrm>
            <a:off x="540067" y="1756981"/>
            <a:ext cx="4698587" cy="5041773"/>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5562695" y="1756981"/>
            <a:ext cx="4698587" cy="5041773"/>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11/19/2025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600" b="1" i="0">
                <a:solidFill>
                  <a:schemeClr val="tx1"/>
                </a:solidFill>
                <a:latin typeface="Meiryo"/>
                <a:cs typeface="Meiryo"/>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11/19/2025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11/19/2025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357136" y="735368"/>
            <a:ext cx="7463155" cy="46355"/>
          </a:xfrm>
          <a:custGeom>
            <a:avLst/>
            <a:gdLst/>
            <a:ahLst/>
            <a:cxnLst/>
            <a:rect l="l" t="t" r="r" b="b"/>
            <a:pathLst>
              <a:path w="7463155" h="46354">
                <a:moveTo>
                  <a:pt x="0" y="46075"/>
                </a:moveTo>
                <a:lnTo>
                  <a:pt x="7462710" y="46075"/>
                </a:lnTo>
                <a:lnTo>
                  <a:pt x="7462710" y="0"/>
                </a:lnTo>
                <a:lnTo>
                  <a:pt x="0" y="0"/>
                </a:lnTo>
                <a:lnTo>
                  <a:pt x="0" y="46075"/>
                </a:lnTo>
                <a:close/>
              </a:path>
            </a:pathLst>
          </a:custGeom>
          <a:solidFill>
            <a:srgbClr val="5B9BD4"/>
          </a:solidFill>
        </p:spPr>
        <p:txBody>
          <a:bodyPr wrap="square" lIns="0" tIns="0" rIns="0" bIns="0" rtlCol="0"/>
          <a:lstStyle/>
          <a:p>
            <a:endParaRPr/>
          </a:p>
        </p:txBody>
      </p:sp>
      <p:sp>
        <p:nvSpPr>
          <p:cNvPr id="17" name="bg object 17"/>
          <p:cNvSpPr/>
          <p:nvPr/>
        </p:nvSpPr>
        <p:spPr>
          <a:xfrm>
            <a:off x="357136" y="781444"/>
            <a:ext cx="7463155" cy="672465"/>
          </a:xfrm>
          <a:custGeom>
            <a:avLst/>
            <a:gdLst/>
            <a:ahLst/>
            <a:cxnLst/>
            <a:rect l="l" t="t" r="r" b="b"/>
            <a:pathLst>
              <a:path w="7463155" h="672465">
                <a:moveTo>
                  <a:pt x="7462710" y="0"/>
                </a:moveTo>
                <a:lnTo>
                  <a:pt x="0" y="0"/>
                </a:lnTo>
                <a:lnTo>
                  <a:pt x="0" y="671944"/>
                </a:lnTo>
                <a:lnTo>
                  <a:pt x="7462710" y="671944"/>
                </a:lnTo>
                <a:lnTo>
                  <a:pt x="7462710" y="0"/>
                </a:lnTo>
                <a:close/>
              </a:path>
            </a:pathLst>
          </a:custGeom>
          <a:solidFill>
            <a:srgbClr val="DDEBF7"/>
          </a:solidFill>
        </p:spPr>
        <p:txBody>
          <a:bodyPr wrap="square" lIns="0" tIns="0" rIns="0" bIns="0" rtlCol="0"/>
          <a:lstStyle/>
          <a:p>
            <a:endParaRPr/>
          </a:p>
        </p:txBody>
      </p:sp>
      <p:sp>
        <p:nvSpPr>
          <p:cNvPr id="2" name="Holder 2"/>
          <p:cNvSpPr>
            <a:spLocks noGrp="1"/>
          </p:cNvSpPr>
          <p:nvPr>
            <p:ph type="title"/>
          </p:nvPr>
        </p:nvSpPr>
        <p:spPr>
          <a:xfrm>
            <a:off x="2201926" y="199263"/>
            <a:ext cx="3769995" cy="421640"/>
          </a:xfrm>
          <a:prstGeom prst="rect">
            <a:avLst/>
          </a:prstGeom>
        </p:spPr>
        <p:txBody>
          <a:bodyPr wrap="square" lIns="0" tIns="0" rIns="0" bIns="0">
            <a:spAutoFit/>
          </a:bodyPr>
          <a:lstStyle>
            <a:lvl1pPr>
              <a:defRPr sz="2600" b="1" i="0">
                <a:solidFill>
                  <a:schemeClr val="tx1"/>
                </a:solidFill>
                <a:latin typeface="Meiryo"/>
                <a:cs typeface="Meiryo"/>
              </a:defRPr>
            </a:lvl1pPr>
          </a:lstStyle>
          <a:p>
            <a:endParaRPr/>
          </a:p>
        </p:txBody>
      </p:sp>
      <p:sp>
        <p:nvSpPr>
          <p:cNvPr id="3" name="Holder 3"/>
          <p:cNvSpPr>
            <a:spLocks noGrp="1"/>
          </p:cNvSpPr>
          <p:nvPr>
            <p:ph type="body" idx="1"/>
          </p:nvPr>
        </p:nvSpPr>
        <p:spPr>
          <a:xfrm>
            <a:off x="540067" y="1756981"/>
            <a:ext cx="9721215" cy="5041773"/>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3672459" y="7104316"/>
            <a:ext cx="3456432" cy="381952"/>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540067" y="7104316"/>
            <a:ext cx="2484310" cy="381952"/>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11/19/2025</a:t>
            </a:fld>
            <a:endParaRPr lang="en-US"/>
          </a:p>
        </p:txBody>
      </p:sp>
      <p:sp>
        <p:nvSpPr>
          <p:cNvPr id="6" name="Holder 6"/>
          <p:cNvSpPr>
            <a:spLocks noGrp="1"/>
          </p:cNvSpPr>
          <p:nvPr>
            <p:ph type="sldNum" sz="quarter" idx="7"/>
          </p:nvPr>
        </p:nvSpPr>
        <p:spPr>
          <a:xfrm>
            <a:off x="7776972" y="7104316"/>
            <a:ext cx="2484310" cy="381952"/>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pn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extLst>
              <p:ext uri="{D42A27DB-BD31-4B8C-83A1-F6EECF244321}">
                <p14:modId xmlns:p14="http://schemas.microsoft.com/office/powerpoint/2010/main" val="3019594856"/>
              </p:ext>
            </p:extLst>
          </p:nvPr>
        </p:nvGraphicFramePr>
        <p:xfrm>
          <a:off x="4466335" y="1510665"/>
          <a:ext cx="5963283" cy="5628639"/>
        </p:xfrm>
        <a:graphic>
          <a:graphicData uri="http://schemas.openxmlformats.org/drawingml/2006/table">
            <a:tbl>
              <a:tblPr firstRow="1" bandRow="1">
                <a:tableStyleId>{2D5ABB26-0587-4C30-8999-92F81FD0307C}</a:tableStyleId>
              </a:tblPr>
              <a:tblGrid>
                <a:gridCol w="872490">
                  <a:extLst>
                    <a:ext uri="{9D8B030D-6E8A-4147-A177-3AD203B41FA5}">
                      <a16:colId xmlns:a16="http://schemas.microsoft.com/office/drawing/2014/main" val="20000"/>
                    </a:ext>
                  </a:extLst>
                </a:gridCol>
                <a:gridCol w="1745614">
                  <a:extLst>
                    <a:ext uri="{9D8B030D-6E8A-4147-A177-3AD203B41FA5}">
                      <a16:colId xmlns:a16="http://schemas.microsoft.com/office/drawing/2014/main" val="20001"/>
                    </a:ext>
                  </a:extLst>
                </a:gridCol>
                <a:gridCol w="872489">
                  <a:extLst>
                    <a:ext uri="{9D8B030D-6E8A-4147-A177-3AD203B41FA5}">
                      <a16:colId xmlns:a16="http://schemas.microsoft.com/office/drawing/2014/main" val="20002"/>
                    </a:ext>
                  </a:extLst>
                </a:gridCol>
                <a:gridCol w="2472690">
                  <a:extLst>
                    <a:ext uri="{9D8B030D-6E8A-4147-A177-3AD203B41FA5}">
                      <a16:colId xmlns:a16="http://schemas.microsoft.com/office/drawing/2014/main" val="20003"/>
                    </a:ext>
                  </a:extLst>
                </a:gridCol>
              </a:tblGrid>
              <a:tr h="457200">
                <a:tc>
                  <a:txBody>
                    <a:bodyPr/>
                    <a:lstStyle/>
                    <a:p>
                      <a:pPr marL="12700" algn="ctr">
                        <a:lnSpc>
                          <a:spcPct val="100000"/>
                        </a:lnSpc>
                        <a:spcBef>
                          <a:spcPts val="1030"/>
                        </a:spcBef>
                      </a:pPr>
                      <a:r>
                        <a:rPr sz="1000" b="1" spc="-10" dirty="0">
                          <a:solidFill>
                            <a:srgbClr val="FFFFFF"/>
                          </a:solidFill>
                          <a:latin typeface="Meiryo"/>
                          <a:cs typeface="Meiryo"/>
                        </a:rPr>
                        <a:t>商品</a:t>
                      </a:r>
                      <a:r>
                        <a:rPr sz="1000" b="1" spc="-25" dirty="0">
                          <a:solidFill>
                            <a:srgbClr val="FFFFFF"/>
                          </a:solidFill>
                          <a:latin typeface="Meiryo"/>
                          <a:cs typeface="Meiryo"/>
                        </a:rPr>
                        <a:t>ID</a:t>
                      </a:r>
                      <a:endParaRPr sz="1000">
                        <a:latin typeface="Meiryo"/>
                        <a:cs typeface="Meiryo"/>
                      </a:endParaRPr>
                    </a:p>
                  </a:txBody>
                  <a:tcPr marL="0" marR="0" marT="130810" marB="0">
                    <a:lnL w="12700">
                      <a:solidFill>
                        <a:srgbClr val="9BC2E6"/>
                      </a:solidFill>
                      <a:prstDash val="solid"/>
                    </a:lnL>
                    <a:lnR w="12700">
                      <a:solidFill>
                        <a:srgbClr val="9BC2E6"/>
                      </a:solidFill>
                      <a:prstDash val="solid"/>
                    </a:lnR>
                    <a:lnT w="12700">
                      <a:solidFill>
                        <a:srgbClr val="9BC2E6"/>
                      </a:solidFill>
                      <a:prstDash val="solid"/>
                    </a:lnT>
                    <a:lnB w="12700">
                      <a:solidFill>
                        <a:srgbClr val="9BC2E6"/>
                      </a:solidFill>
                      <a:prstDash val="solid"/>
                    </a:lnB>
                    <a:solidFill>
                      <a:srgbClr val="5B9BD4"/>
                    </a:solidFill>
                  </a:tcPr>
                </a:tc>
                <a:tc gridSpan="3">
                  <a:txBody>
                    <a:bodyPr/>
                    <a:lstStyle/>
                    <a:p>
                      <a:pPr marL="153670">
                        <a:lnSpc>
                          <a:spcPct val="100000"/>
                        </a:lnSpc>
                        <a:spcBef>
                          <a:spcPts val="740"/>
                        </a:spcBef>
                      </a:pPr>
                      <a:r>
                        <a:rPr sz="1400" spc="-10" dirty="0">
                          <a:latin typeface="Meiryo"/>
                          <a:cs typeface="Meiryo"/>
                        </a:rPr>
                        <a:t>SH75605</a:t>
                      </a:r>
                      <a:endParaRPr sz="1400">
                        <a:latin typeface="Meiryo"/>
                        <a:cs typeface="Meiryo"/>
                      </a:endParaRPr>
                    </a:p>
                  </a:txBody>
                  <a:tcPr marL="0" marR="0" marT="93980" marB="0">
                    <a:lnL w="12700">
                      <a:solidFill>
                        <a:srgbClr val="9BC2E6"/>
                      </a:solidFill>
                      <a:prstDash val="solid"/>
                    </a:lnL>
                    <a:lnR w="12700">
                      <a:solidFill>
                        <a:srgbClr val="9BC2E6"/>
                      </a:solidFill>
                      <a:prstDash val="solid"/>
                    </a:lnR>
                    <a:lnT w="12700">
                      <a:solidFill>
                        <a:srgbClr val="9BC2E6"/>
                      </a:solidFill>
                      <a:prstDash val="solid"/>
                    </a:lnT>
                    <a:lnB w="12700">
                      <a:solidFill>
                        <a:srgbClr val="9BC2E6"/>
                      </a:solidFill>
                      <a:prstDash val="solid"/>
                    </a:lnB>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0"/>
                  </a:ext>
                </a:extLst>
              </a:tr>
              <a:tr h="438150">
                <a:tc>
                  <a:txBody>
                    <a:bodyPr/>
                    <a:lstStyle/>
                    <a:p>
                      <a:pPr marL="12700" algn="ctr">
                        <a:lnSpc>
                          <a:spcPct val="100000"/>
                        </a:lnSpc>
                        <a:spcBef>
                          <a:spcPts val="950"/>
                        </a:spcBef>
                      </a:pPr>
                      <a:r>
                        <a:rPr sz="1000" b="1" spc="-25" dirty="0">
                          <a:solidFill>
                            <a:srgbClr val="FFFFFF"/>
                          </a:solidFill>
                          <a:latin typeface="Meiryo"/>
                          <a:cs typeface="Meiryo"/>
                        </a:rPr>
                        <a:t>定価</a:t>
                      </a:r>
                      <a:endParaRPr sz="1000">
                        <a:latin typeface="Meiryo"/>
                        <a:cs typeface="Meiryo"/>
                      </a:endParaRPr>
                    </a:p>
                  </a:txBody>
                  <a:tcPr marL="0" marR="0" marT="120650" marB="0">
                    <a:lnL w="12700">
                      <a:solidFill>
                        <a:srgbClr val="9BC2E6"/>
                      </a:solidFill>
                      <a:prstDash val="solid"/>
                    </a:lnL>
                    <a:lnR w="12700">
                      <a:solidFill>
                        <a:srgbClr val="9BC2E6"/>
                      </a:solidFill>
                      <a:prstDash val="solid"/>
                    </a:lnR>
                    <a:lnT w="12700">
                      <a:solidFill>
                        <a:srgbClr val="9BC2E6"/>
                      </a:solidFill>
                      <a:prstDash val="solid"/>
                    </a:lnT>
                    <a:lnB w="12700">
                      <a:solidFill>
                        <a:srgbClr val="9BC2E6"/>
                      </a:solidFill>
                      <a:prstDash val="solid"/>
                    </a:lnB>
                    <a:solidFill>
                      <a:srgbClr val="5B9BD4"/>
                    </a:solidFill>
                  </a:tcPr>
                </a:tc>
                <a:tc>
                  <a:txBody>
                    <a:bodyPr/>
                    <a:lstStyle/>
                    <a:p>
                      <a:pPr marL="149860">
                        <a:lnSpc>
                          <a:spcPct val="100000"/>
                        </a:lnSpc>
                        <a:spcBef>
                          <a:spcPts val="815"/>
                        </a:spcBef>
                      </a:pPr>
                      <a:r>
                        <a:rPr sz="1200" spc="-10" dirty="0">
                          <a:latin typeface="Meiryo"/>
                          <a:cs typeface="Meiryo"/>
                        </a:rPr>
                        <a:t>13,970</a:t>
                      </a:r>
                      <a:r>
                        <a:rPr sz="1200" spc="-50" dirty="0">
                          <a:latin typeface="Meiryo"/>
                          <a:cs typeface="Meiryo"/>
                        </a:rPr>
                        <a:t>円</a:t>
                      </a:r>
                      <a:endParaRPr sz="1200">
                        <a:latin typeface="Meiryo"/>
                        <a:cs typeface="Meiryo"/>
                      </a:endParaRPr>
                    </a:p>
                  </a:txBody>
                  <a:tcPr marL="0" marR="0" marT="103505" marB="0">
                    <a:lnL w="12700">
                      <a:solidFill>
                        <a:srgbClr val="9BC2E6"/>
                      </a:solidFill>
                      <a:prstDash val="solid"/>
                    </a:lnL>
                    <a:lnR w="12700">
                      <a:solidFill>
                        <a:srgbClr val="9BC2E6"/>
                      </a:solidFill>
                      <a:prstDash val="solid"/>
                    </a:lnR>
                    <a:lnT w="12700">
                      <a:solidFill>
                        <a:srgbClr val="9BC2E6"/>
                      </a:solidFill>
                      <a:prstDash val="solid"/>
                    </a:lnT>
                    <a:lnB w="12700">
                      <a:solidFill>
                        <a:srgbClr val="9BC2E6"/>
                      </a:solidFill>
                      <a:prstDash val="solid"/>
                    </a:lnB>
                    <a:solidFill>
                      <a:srgbClr val="DDEBF7"/>
                    </a:solidFill>
                  </a:tcPr>
                </a:tc>
                <a:tc>
                  <a:txBody>
                    <a:bodyPr/>
                    <a:lstStyle/>
                    <a:p>
                      <a:pPr marL="188595">
                        <a:lnSpc>
                          <a:spcPct val="100000"/>
                        </a:lnSpc>
                        <a:spcBef>
                          <a:spcPts val="950"/>
                        </a:spcBef>
                      </a:pPr>
                      <a:r>
                        <a:rPr sz="1000" b="1" spc="-15" dirty="0">
                          <a:solidFill>
                            <a:srgbClr val="FFFFFF"/>
                          </a:solidFill>
                          <a:latin typeface="Meiryo"/>
                          <a:cs typeface="Meiryo"/>
                        </a:rPr>
                        <a:t>販売価格</a:t>
                      </a:r>
                      <a:endParaRPr sz="1000">
                        <a:latin typeface="Meiryo"/>
                        <a:cs typeface="Meiryo"/>
                      </a:endParaRPr>
                    </a:p>
                  </a:txBody>
                  <a:tcPr marL="0" marR="0" marT="120650" marB="0">
                    <a:lnL w="12700">
                      <a:solidFill>
                        <a:srgbClr val="9BC2E6"/>
                      </a:solidFill>
                      <a:prstDash val="solid"/>
                    </a:lnL>
                    <a:lnR w="12700">
                      <a:solidFill>
                        <a:srgbClr val="9BC2E6"/>
                      </a:solidFill>
                      <a:prstDash val="solid"/>
                    </a:lnR>
                    <a:lnT w="12700">
                      <a:solidFill>
                        <a:srgbClr val="9BC2E6"/>
                      </a:solidFill>
                      <a:prstDash val="solid"/>
                    </a:lnT>
                    <a:lnB w="12700">
                      <a:solidFill>
                        <a:srgbClr val="9BC2E6"/>
                      </a:solidFill>
                      <a:prstDash val="solid"/>
                    </a:lnB>
                    <a:solidFill>
                      <a:srgbClr val="5B9BD4"/>
                    </a:solidFill>
                  </a:tcPr>
                </a:tc>
                <a:tc>
                  <a:txBody>
                    <a:bodyPr/>
                    <a:lstStyle/>
                    <a:p>
                      <a:pPr marL="149860">
                        <a:lnSpc>
                          <a:spcPct val="100000"/>
                        </a:lnSpc>
                        <a:spcBef>
                          <a:spcPts val="815"/>
                        </a:spcBef>
                      </a:pPr>
                      <a:r>
                        <a:rPr sz="1200" spc="-10" dirty="0">
                          <a:latin typeface="Meiryo"/>
                          <a:cs typeface="Meiryo"/>
                        </a:rPr>
                        <a:t>11,</a:t>
                      </a:r>
                      <a:r>
                        <a:rPr lang="en-US" altLang="ja-JP" sz="1200" spc="-10" dirty="0">
                          <a:latin typeface="Meiryo"/>
                          <a:cs typeface="Meiryo"/>
                        </a:rPr>
                        <a:t>875</a:t>
                      </a:r>
                      <a:r>
                        <a:rPr sz="1200" spc="-50" dirty="0">
                          <a:latin typeface="Meiryo"/>
                          <a:cs typeface="Meiryo"/>
                        </a:rPr>
                        <a:t>円</a:t>
                      </a:r>
                      <a:endParaRPr sz="1200" dirty="0">
                        <a:latin typeface="Meiryo"/>
                        <a:cs typeface="Meiryo"/>
                      </a:endParaRPr>
                    </a:p>
                  </a:txBody>
                  <a:tcPr marL="0" marR="0" marT="103505" marB="0">
                    <a:lnL w="12700">
                      <a:solidFill>
                        <a:srgbClr val="9BC2E6"/>
                      </a:solidFill>
                      <a:prstDash val="solid"/>
                    </a:lnL>
                    <a:lnR w="12700">
                      <a:solidFill>
                        <a:srgbClr val="9BC2E6"/>
                      </a:solidFill>
                      <a:prstDash val="solid"/>
                    </a:lnR>
                    <a:lnT w="12700">
                      <a:solidFill>
                        <a:srgbClr val="9BC2E6"/>
                      </a:solidFill>
                      <a:prstDash val="solid"/>
                    </a:lnT>
                    <a:lnB w="12700">
                      <a:solidFill>
                        <a:srgbClr val="9BC2E6"/>
                      </a:solidFill>
                      <a:prstDash val="solid"/>
                    </a:lnB>
                    <a:solidFill>
                      <a:srgbClr val="DDEBF7"/>
                    </a:solidFill>
                  </a:tcPr>
                </a:tc>
                <a:extLst>
                  <a:ext uri="{0D108BD9-81ED-4DB2-BD59-A6C34878D82A}">
                    <a16:rowId xmlns:a16="http://schemas.microsoft.com/office/drawing/2014/main" val="10001"/>
                  </a:ext>
                </a:extLst>
              </a:tr>
              <a:tr h="502920">
                <a:tc>
                  <a:txBody>
                    <a:bodyPr/>
                    <a:lstStyle/>
                    <a:p>
                      <a:pPr>
                        <a:lnSpc>
                          <a:spcPct val="100000"/>
                        </a:lnSpc>
                        <a:spcBef>
                          <a:spcPts val="60"/>
                        </a:spcBef>
                      </a:pPr>
                      <a:endParaRPr sz="1000">
                        <a:latin typeface="Times New Roman"/>
                        <a:cs typeface="Times New Roman"/>
                      </a:endParaRPr>
                    </a:p>
                    <a:p>
                      <a:pPr marL="12065" algn="ctr">
                        <a:lnSpc>
                          <a:spcPct val="100000"/>
                        </a:lnSpc>
                        <a:spcBef>
                          <a:spcPts val="5"/>
                        </a:spcBef>
                      </a:pPr>
                      <a:r>
                        <a:rPr sz="1000" b="1" spc="-10" dirty="0">
                          <a:solidFill>
                            <a:srgbClr val="FFFFFF"/>
                          </a:solidFill>
                          <a:latin typeface="Meiryo"/>
                          <a:cs typeface="Meiryo"/>
                        </a:rPr>
                        <a:t>注文可能数</a:t>
                      </a:r>
                      <a:endParaRPr sz="1000">
                        <a:latin typeface="Meiryo"/>
                        <a:cs typeface="Meiryo"/>
                      </a:endParaRPr>
                    </a:p>
                  </a:txBody>
                  <a:tcPr marL="0" marR="0" marT="7620" marB="0">
                    <a:lnL w="12700">
                      <a:solidFill>
                        <a:srgbClr val="9BC2E6"/>
                      </a:solidFill>
                      <a:prstDash val="solid"/>
                    </a:lnL>
                    <a:lnR w="12700">
                      <a:solidFill>
                        <a:srgbClr val="9BC2E6"/>
                      </a:solidFill>
                      <a:prstDash val="solid"/>
                    </a:lnR>
                    <a:lnT w="12700">
                      <a:solidFill>
                        <a:srgbClr val="9BC2E6"/>
                      </a:solidFill>
                      <a:prstDash val="solid"/>
                    </a:lnT>
                    <a:lnB w="12700">
                      <a:solidFill>
                        <a:srgbClr val="9BC2E6"/>
                      </a:solidFill>
                      <a:prstDash val="solid"/>
                    </a:lnB>
                    <a:solidFill>
                      <a:srgbClr val="5B9BD4"/>
                    </a:solidFill>
                  </a:tcPr>
                </a:tc>
                <a:tc gridSpan="3">
                  <a:txBody>
                    <a:bodyPr/>
                    <a:lstStyle/>
                    <a:p>
                      <a:pPr>
                        <a:lnSpc>
                          <a:spcPct val="100000"/>
                        </a:lnSpc>
                        <a:spcBef>
                          <a:spcPts val="245"/>
                        </a:spcBef>
                      </a:pPr>
                      <a:endParaRPr sz="900" dirty="0">
                        <a:latin typeface="Times New Roman"/>
                        <a:cs typeface="Times New Roman"/>
                      </a:endParaRPr>
                    </a:p>
                    <a:p>
                      <a:pPr marL="144780">
                        <a:lnSpc>
                          <a:spcPct val="100000"/>
                        </a:lnSpc>
                        <a:spcBef>
                          <a:spcPts val="5"/>
                        </a:spcBef>
                      </a:pPr>
                      <a:r>
                        <a:rPr lang="en-US" altLang="ja-JP" sz="900" spc="-10" dirty="0">
                          <a:latin typeface="Meiryo"/>
                          <a:cs typeface="Meiryo"/>
                        </a:rPr>
                        <a:t>1</a:t>
                      </a:r>
                      <a:r>
                        <a:rPr sz="900" dirty="0">
                          <a:latin typeface="Meiryo"/>
                          <a:cs typeface="Meiryo"/>
                        </a:rPr>
                        <a:t>個～</a:t>
                      </a:r>
                    </a:p>
                  </a:txBody>
                  <a:tcPr marL="0" marR="0" marT="31115" marB="0">
                    <a:lnL w="12700">
                      <a:solidFill>
                        <a:srgbClr val="9BC2E6"/>
                      </a:solidFill>
                      <a:prstDash val="solid"/>
                    </a:lnL>
                    <a:lnR w="12700">
                      <a:solidFill>
                        <a:srgbClr val="9BC2E6"/>
                      </a:solidFill>
                      <a:prstDash val="solid"/>
                    </a:lnR>
                    <a:lnT w="12700">
                      <a:solidFill>
                        <a:srgbClr val="9BC2E6"/>
                      </a:solidFill>
                      <a:prstDash val="solid"/>
                    </a:lnT>
                    <a:lnB w="12700">
                      <a:solidFill>
                        <a:srgbClr val="9BC2E6"/>
                      </a:solidFill>
                      <a:prstDash val="solid"/>
                    </a:lnB>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2"/>
                  </a:ext>
                </a:extLst>
              </a:tr>
              <a:tr h="447040">
                <a:tc>
                  <a:txBody>
                    <a:bodyPr/>
                    <a:lstStyle/>
                    <a:p>
                      <a:pPr marL="12065" algn="ctr">
                        <a:lnSpc>
                          <a:spcPct val="100000"/>
                        </a:lnSpc>
                        <a:spcBef>
                          <a:spcPts val="990"/>
                        </a:spcBef>
                      </a:pPr>
                      <a:r>
                        <a:rPr sz="1000" b="1" spc="-10" dirty="0">
                          <a:solidFill>
                            <a:srgbClr val="FFFFFF"/>
                          </a:solidFill>
                          <a:latin typeface="Meiryo"/>
                          <a:cs typeface="Meiryo"/>
                        </a:rPr>
                        <a:t>セット内容</a:t>
                      </a:r>
                      <a:endParaRPr sz="1000">
                        <a:latin typeface="Meiryo"/>
                        <a:cs typeface="Meiryo"/>
                      </a:endParaRPr>
                    </a:p>
                  </a:txBody>
                  <a:tcPr marL="0" marR="0" marT="125730" marB="0">
                    <a:lnL w="12700">
                      <a:solidFill>
                        <a:srgbClr val="9BC2E6"/>
                      </a:solidFill>
                      <a:prstDash val="solid"/>
                    </a:lnL>
                    <a:lnR w="12700">
                      <a:solidFill>
                        <a:srgbClr val="9BC2E6"/>
                      </a:solidFill>
                      <a:prstDash val="solid"/>
                    </a:lnR>
                    <a:lnT w="12700">
                      <a:solidFill>
                        <a:srgbClr val="9BC2E6"/>
                      </a:solidFill>
                      <a:prstDash val="solid"/>
                    </a:lnT>
                    <a:lnB w="12700">
                      <a:solidFill>
                        <a:srgbClr val="9BC2E6"/>
                      </a:solidFill>
                      <a:prstDash val="solid"/>
                    </a:lnB>
                    <a:solidFill>
                      <a:srgbClr val="5B9BD4"/>
                    </a:solidFill>
                  </a:tcPr>
                </a:tc>
                <a:tc gridSpan="3">
                  <a:txBody>
                    <a:bodyPr/>
                    <a:lstStyle/>
                    <a:p>
                      <a:pPr>
                        <a:lnSpc>
                          <a:spcPct val="100000"/>
                        </a:lnSpc>
                        <a:spcBef>
                          <a:spcPts val="30"/>
                        </a:spcBef>
                      </a:pPr>
                      <a:endParaRPr sz="900">
                        <a:latin typeface="Times New Roman"/>
                        <a:cs typeface="Times New Roman"/>
                      </a:endParaRPr>
                    </a:p>
                    <a:p>
                      <a:pPr marL="144780">
                        <a:lnSpc>
                          <a:spcPct val="100000"/>
                        </a:lnSpc>
                      </a:pPr>
                      <a:r>
                        <a:rPr sz="900" dirty="0">
                          <a:latin typeface="Meiryo"/>
                          <a:cs typeface="Meiryo"/>
                        </a:rPr>
                        <a:t>シャチハタ  ネームペン・パーカーエアフロー</a:t>
                      </a:r>
                      <a:r>
                        <a:rPr sz="900" spc="-20" dirty="0">
                          <a:latin typeface="Meiryo"/>
                          <a:cs typeface="Meiryo"/>
                        </a:rPr>
                        <a:t>GT×1</a:t>
                      </a:r>
                      <a:endParaRPr sz="900">
                        <a:latin typeface="Meiryo"/>
                        <a:cs typeface="Meiryo"/>
                      </a:endParaRPr>
                    </a:p>
                  </a:txBody>
                  <a:tcPr marL="0" marR="0" marT="3810" marB="0">
                    <a:lnL w="12700">
                      <a:solidFill>
                        <a:srgbClr val="9BC2E6"/>
                      </a:solidFill>
                      <a:prstDash val="solid"/>
                    </a:lnL>
                    <a:lnR w="12700">
                      <a:solidFill>
                        <a:srgbClr val="9BC2E6"/>
                      </a:solidFill>
                      <a:prstDash val="solid"/>
                    </a:lnR>
                    <a:lnT w="12700">
                      <a:solidFill>
                        <a:srgbClr val="9BC2E6"/>
                      </a:solidFill>
                      <a:prstDash val="solid"/>
                    </a:lnT>
                    <a:lnB w="12700">
                      <a:solidFill>
                        <a:srgbClr val="9BC2E6"/>
                      </a:solidFill>
                      <a:prstDash val="solid"/>
                    </a:lnB>
                    <a:solidFill>
                      <a:srgbClr val="DDEBF7"/>
                    </a:solidFill>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3"/>
                  </a:ext>
                </a:extLst>
              </a:tr>
              <a:tr h="447040">
                <a:tc>
                  <a:txBody>
                    <a:bodyPr/>
                    <a:lstStyle/>
                    <a:p>
                      <a:pPr marL="12065" algn="ctr">
                        <a:lnSpc>
                          <a:spcPct val="100000"/>
                        </a:lnSpc>
                        <a:spcBef>
                          <a:spcPts val="990"/>
                        </a:spcBef>
                      </a:pPr>
                      <a:r>
                        <a:rPr sz="1000" b="1" spc="-50" dirty="0">
                          <a:solidFill>
                            <a:srgbClr val="FFFFFF"/>
                          </a:solidFill>
                          <a:latin typeface="Meiryo"/>
                          <a:cs typeface="Meiryo"/>
                        </a:rPr>
                        <a:t>色</a:t>
                      </a:r>
                      <a:endParaRPr sz="1000">
                        <a:latin typeface="Meiryo"/>
                        <a:cs typeface="Meiryo"/>
                      </a:endParaRPr>
                    </a:p>
                  </a:txBody>
                  <a:tcPr marL="0" marR="0" marT="125730" marB="0">
                    <a:lnL w="12700">
                      <a:solidFill>
                        <a:srgbClr val="9BC2E6"/>
                      </a:solidFill>
                      <a:prstDash val="solid"/>
                    </a:lnL>
                    <a:lnR w="12700">
                      <a:solidFill>
                        <a:srgbClr val="9BC2E6"/>
                      </a:solidFill>
                      <a:prstDash val="solid"/>
                    </a:lnR>
                    <a:lnT w="12700">
                      <a:solidFill>
                        <a:srgbClr val="9BC2E6"/>
                      </a:solidFill>
                      <a:prstDash val="solid"/>
                    </a:lnT>
                    <a:lnB w="12700">
                      <a:solidFill>
                        <a:srgbClr val="9BC2E6"/>
                      </a:solidFill>
                      <a:prstDash val="solid"/>
                    </a:lnB>
                    <a:solidFill>
                      <a:srgbClr val="5B9BD4"/>
                    </a:solidFill>
                  </a:tcPr>
                </a:tc>
                <a:tc gridSpan="3">
                  <a:txBody>
                    <a:bodyPr/>
                    <a:lstStyle/>
                    <a:p>
                      <a:pPr>
                        <a:lnSpc>
                          <a:spcPct val="100000"/>
                        </a:lnSpc>
                        <a:spcBef>
                          <a:spcPts val="30"/>
                        </a:spcBef>
                      </a:pPr>
                      <a:endParaRPr sz="900" dirty="0">
                        <a:latin typeface="Times New Roman"/>
                        <a:cs typeface="Times New Roman"/>
                      </a:endParaRPr>
                    </a:p>
                    <a:p>
                      <a:pPr marL="144780">
                        <a:lnSpc>
                          <a:spcPct val="100000"/>
                        </a:lnSpc>
                      </a:pPr>
                      <a:r>
                        <a:rPr sz="900" spc="-5" dirty="0">
                          <a:latin typeface="Meiryo"/>
                          <a:cs typeface="Meiryo"/>
                        </a:rPr>
                        <a:t>ゴールデンパール・ラックブラック／色指定可</a:t>
                      </a:r>
                      <a:endParaRPr sz="900" dirty="0">
                        <a:latin typeface="Meiryo"/>
                        <a:cs typeface="Meiryo"/>
                      </a:endParaRPr>
                    </a:p>
                  </a:txBody>
                  <a:tcPr marL="0" marR="0" marT="3810" marB="0">
                    <a:lnL w="12700">
                      <a:solidFill>
                        <a:srgbClr val="9BC2E6"/>
                      </a:solidFill>
                      <a:prstDash val="solid"/>
                    </a:lnL>
                    <a:lnR w="12700">
                      <a:solidFill>
                        <a:srgbClr val="9BC2E6"/>
                      </a:solidFill>
                      <a:prstDash val="solid"/>
                    </a:lnR>
                    <a:lnT w="12700">
                      <a:solidFill>
                        <a:srgbClr val="9BC2E6"/>
                      </a:solidFill>
                      <a:prstDash val="solid"/>
                    </a:lnT>
                    <a:lnB w="12700">
                      <a:solidFill>
                        <a:srgbClr val="9BC2E6"/>
                      </a:solidFill>
                      <a:prstDash val="solid"/>
                    </a:lnB>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4"/>
                  </a:ext>
                </a:extLst>
              </a:tr>
              <a:tr h="447040">
                <a:tc>
                  <a:txBody>
                    <a:bodyPr/>
                    <a:lstStyle/>
                    <a:p>
                      <a:pPr marL="12065" algn="ctr">
                        <a:lnSpc>
                          <a:spcPct val="100000"/>
                        </a:lnSpc>
                        <a:spcBef>
                          <a:spcPts val="990"/>
                        </a:spcBef>
                      </a:pPr>
                      <a:r>
                        <a:rPr sz="1000" b="1" spc="-20" dirty="0">
                          <a:solidFill>
                            <a:srgbClr val="FFFFFF"/>
                          </a:solidFill>
                          <a:latin typeface="Meiryo"/>
                          <a:cs typeface="Meiryo"/>
                        </a:rPr>
                        <a:t>サイズ</a:t>
                      </a:r>
                      <a:endParaRPr sz="1000">
                        <a:latin typeface="Meiryo"/>
                        <a:cs typeface="Meiryo"/>
                      </a:endParaRPr>
                    </a:p>
                  </a:txBody>
                  <a:tcPr marL="0" marR="0" marT="125730" marB="0">
                    <a:lnL w="12700">
                      <a:solidFill>
                        <a:srgbClr val="9BC2E6"/>
                      </a:solidFill>
                      <a:prstDash val="solid"/>
                    </a:lnL>
                    <a:lnR w="12700">
                      <a:solidFill>
                        <a:srgbClr val="9BC2E6"/>
                      </a:solidFill>
                      <a:prstDash val="solid"/>
                    </a:lnR>
                    <a:lnT w="12700">
                      <a:solidFill>
                        <a:srgbClr val="9BC2E6"/>
                      </a:solidFill>
                      <a:prstDash val="solid"/>
                    </a:lnT>
                    <a:lnB w="12700">
                      <a:solidFill>
                        <a:srgbClr val="9BC2E6"/>
                      </a:solidFill>
                      <a:prstDash val="solid"/>
                    </a:lnB>
                    <a:solidFill>
                      <a:srgbClr val="5B9BD4"/>
                    </a:solidFill>
                  </a:tcPr>
                </a:tc>
                <a:tc gridSpan="3">
                  <a:txBody>
                    <a:bodyPr/>
                    <a:lstStyle/>
                    <a:p>
                      <a:pPr>
                        <a:lnSpc>
                          <a:spcPct val="100000"/>
                        </a:lnSpc>
                        <a:spcBef>
                          <a:spcPts val="30"/>
                        </a:spcBef>
                      </a:pPr>
                      <a:endParaRPr sz="900">
                        <a:latin typeface="Times New Roman"/>
                        <a:cs typeface="Times New Roman"/>
                      </a:endParaRPr>
                    </a:p>
                    <a:p>
                      <a:pPr marL="144780">
                        <a:lnSpc>
                          <a:spcPct val="100000"/>
                        </a:lnSpc>
                      </a:pPr>
                      <a:r>
                        <a:rPr sz="900" spc="-10" dirty="0">
                          <a:latin typeface="Meiryo"/>
                          <a:cs typeface="Meiryo"/>
                        </a:rPr>
                        <a:t>本体：Φ15.2×16.9×135mm</a:t>
                      </a:r>
                      <a:r>
                        <a:rPr sz="900" spc="-15" dirty="0">
                          <a:latin typeface="Meiryo"/>
                          <a:cs typeface="Meiryo"/>
                        </a:rPr>
                        <a:t>、重量：</a:t>
                      </a:r>
                      <a:r>
                        <a:rPr sz="900" spc="-20" dirty="0">
                          <a:latin typeface="Meiryo"/>
                          <a:cs typeface="Meiryo"/>
                        </a:rPr>
                        <a:t>39g</a:t>
                      </a:r>
                      <a:endParaRPr sz="900">
                        <a:latin typeface="Meiryo"/>
                        <a:cs typeface="Meiryo"/>
                      </a:endParaRPr>
                    </a:p>
                  </a:txBody>
                  <a:tcPr marL="0" marR="0" marT="3810" marB="0">
                    <a:lnL w="12700">
                      <a:solidFill>
                        <a:srgbClr val="9BC2E6"/>
                      </a:solidFill>
                      <a:prstDash val="solid"/>
                    </a:lnL>
                    <a:lnR w="12700">
                      <a:solidFill>
                        <a:srgbClr val="9BC2E6"/>
                      </a:solidFill>
                      <a:prstDash val="solid"/>
                    </a:lnR>
                    <a:lnT w="12700">
                      <a:solidFill>
                        <a:srgbClr val="9BC2E6"/>
                      </a:solidFill>
                      <a:prstDash val="solid"/>
                    </a:lnT>
                    <a:lnB w="12700">
                      <a:solidFill>
                        <a:srgbClr val="9BC2E6"/>
                      </a:solidFill>
                      <a:prstDash val="solid"/>
                    </a:lnB>
                    <a:solidFill>
                      <a:srgbClr val="DDEBF7"/>
                    </a:solidFill>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5"/>
                  </a:ext>
                </a:extLst>
              </a:tr>
              <a:tr h="419100">
                <a:tc>
                  <a:txBody>
                    <a:bodyPr/>
                    <a:lstStyle/>
                    <a:p>
                      <a:pPr marL="2540" algn="ctr">
                        <a:lnSpc>
                          <a:spcPct val="100000"/>
                        </a:lnSpc>
                        <a:spcBef>
                          <a:spcPts val="880"/>
                        </a:spcBef>
                      </a:pPr>
                      <a:r>
                        <a:rPr sz="1000" b="1" spc="-10" dirty="0">
                          <a:solidFill>
                            <a:srgbClr val="FFFFFF"/>
                          </a:solidFill>
                          <a:latin typeface="Meiryo"/>
                          <a:cs typeface="Meiryo"/>
                        </a:rPr>
                        <a:t>パッケージ</a:t>
                      </a:r>
                      <a:endParaRPr sz="1000">
                        <a:latin typeface="Meiryo"/>
                        <a:cs typeface="Meiryo"/>
                      </a:endParaRPr>
                    </a:p>
                  </a:txBody>
                  <a:tcPr marL="0" marR="0" marT="111760" marB="0">
                    <a:lnL w="12700">
                      <a:solidFill>
                        <a:srgbClr val="9BC2E6"/>
                      </a:solidFill>
                      <a:prstDash val="solid"/>
                    </a:lnL>
                    <a:lnR w="12700">
                      <a:solidFill>
                        <a:srgbClr val="9BC2E6"/>
                      </a:solidFill>
                      <a:prstDash val="solid"/>
                    </a:lnR>
                    <a:lnT w="12700">
                      <a:solidFill>
                        <a:srgbClr val="9BC2E6"/>
                      </a:solidFill>
                      <a:prstDash val="solid"/>
                    </a:lnT>
                    <a:lnB w="19050">
                      <a:solidFill>
                        <a:srgbClr val="9BC2E6"/>
                      </a:solidFill>
                      <a:prstDash val="solid"/>
                    </a:lnB>
                    <a:solidFill>
                      <a:srgbClr val="5B9BD4"/>
                    </a:solidFill>
                  </a:tcPr>
                </a:tc>
                <a:tc gridSpan="3">
                  <a:txBody>
                    <a:bodyPr/>
                    <a:lstStyle/>
                    <a:p>
                      <a:pPr marL="144780">
                        <a:lnSpc>
                          <a:spcPct val="100000"/>
                        </a:lnSpc>
                        <a:spcBef>
                          <a:spcPts val="955"/>
                        </a:spcBef>
                      </a:pPr>
                      <a:r>
                        <a:rPr sz="900" spc="-10" dirty="0">
                          <a:latin typeface="Meiryo"/>
                          <a:cs typeface="Meiryo"/>
                        </a:rPr>
                        <a:t>ギフト箱入</a:t>
                      </a:r>
                      <a:endParaRPr sz="900">
                        <a:latin typeface="Meiryo"/>
                        <a:cs typeface="Meiryo"/>
                      </a:endParaRPr>
                    </a:p>
                  </a:txBody>
                  <a:tcPr marL="0" marR="0" marT="121285" marB="0">
                    <a:lnL w="12700">
                      <a:solidFill>
                        <a:srgbClr val="9BC2E6"/>
                      </a:solidFill>
                      <a:prstDash val="solid"/>
                    </a:lnL>
                    <a:lnR w="12700">
                      <a:solidFill>
                        <a:srgbClr val="9BC2E6"/>
                      </a:solidFill>
                      <a:prstDash val="solid"/>
                    </a:lnR>
                    <a:lnT w="12700">
                      <a:solidFill>
                        <a:srgbClr val="9BC2E6"/>
                      </a:solidFill>
                      <a:prstDash val="solid"/>
                    </a:lnT>
                    <a:lnB w="19050">
                      <a:solidFill>
                        <a:srgbClr val="9BC2E6"/>
                      </a:solidFill>
                      <a:prstDash val="solid"/>
                    </a:lnB>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6"/>
                  </a:ext>
                </a:extLst>
              </a:tr>
              <a:tr h="960119">
                <a:tc>
                  <a:txBody>
                    <a:bodyPr/>
                    <a:lstStyle/>
                    <a:p>
                      <a:pPr>
                        <a:lnSpc>
                          <a:spcPct val="100000"/>
                        </a:lnSpc>
                      </a:pPr>
                      <a:endParaRPr sz="1000">
                        <a:latin typeface="Times New Roman"/>
                        <a:cs typeface="Times New Roman"/>
                      </a:endParaRPr>
                    </a:p>
                    <a:p>
                      <a:pPr>
                        <a:lnSpc>
                          <a:spcPct val="100000"/>
                        </a:lnSpc>
                        <a:spcBef>
                          <a:spcPts val="710"/>
                        </a:spcBef>
                      </a:pPr>
                      <a:endParaRPr sz="1000">
                        <a:latin typeface="Times New Roman"/>
                        <a:cs typeface="Times New Roman"/>
                      </a:endParaRPr>
                    </a:p>
                    <a:p>
                      <a:pPr marL="12065" algn="ctr">
                        <a:lnSpc>
                          <a:spcPct val="100000"/>
                        </a:lnSpc>
                        <a:spcBef>
                          <a:spcPts val="5"/>
                        </a:spcBef>
                      </a:pPr>
                      <a:r>
                        <a:rPr sz="1000" b="1" spc="-20" dirty="0">
                          <a:solidFill>
                            <a:srgbClr val="FFFFFF"/>
                          </a:solidFill>
                          <a:latin typeface="Meiryo"/>
                          <a:cs typeface="Meiryo"/>
                        </a:rPr>
                        <a:t>名入れ</a:t>
                      </a:r>
                      <a:endParaRPr sz="1000">
                        <a:latin typeface="Meiryo"/>
                        <a:cs typeface="Meiryo"/>
                      </a:endParaRPr>
                    </a:p>
                  </a:txBody>
                  <a:tcPr marL="0" marR="0" marT="0" marB="0">
                    <a:lnL w="12700">
                      <a:solidFill>
                        <a:srgbClr val="9BC2E6"/>
                      </a:solidFill>
                      <a:prstDash val="solid"/>
                    </a:lnL>
                    <a:lnR w="12700">
                      <a:solidFill>
                        <a:srgbClr val="9BC2E6"/>
                      </a:solidFill>
                      <a:prstDash val="solid"/>
                    </a:lnR>
                    <a:lnT w="19050">
                      <a:solidFill>
                        <a:srgbClr val="9BC2E6"/>
                      </a:solidFill>
                      <a:prstDash val="solid"/>
                    </a:lnT>
                    <a:lnB w="12700">
                      <a:solidFill>
                        <a:srgbClr val="9BC2E6"/>
                      </a:solidFill>
                      <a:prstDash val="solid"/>
                    </a:lnB>
                    <a:solidFill>
                      <a:srgbClr val="5B9BD4"/>
                    </a:solidFill>
                  </a:tcPr>
                </a:tc>
                <a:tc gridSpan="3">
                  <a:txBody>
                    <a:bodyPr/>
                    <a:lstStyle/>
                    <a:p>
                      <a:pPr>
                        <a:lnSpc>
                          <a:spcPct val="100000"/>
                        </a:lnSpc>
                        <a:spcBef>
                          <a:spcPts val="540"/>
                        </a:spcBef>
                      </a:pPr>
                      <a:endParaRPr sz="900">
                        <a:latin typeface="Times New Roman"/>
                        <a:cs typeface="Times New Roman"/>
                      </a:endParaRPr>
                    </a:p>
                    <a:p>
                      <a:pPr marL="144780">
                        <a:lnSpc>
                          <a:spcPct val="100000"/>
                        </a:lnSpc>
                      </a:pPr>
                      <a:r>
                        <a:rPr sz="900" spc="-5" dirty="0">
                          <a:latin typeface="Meiryo"/>
                          <a:cs typeface="Meiryo"/>
                        </a:rPr>
                        <a:t>※印刷方法：シルク印刷、パッド印刷</a:t>
                      </a:r>
                      <a:endParaRPr sz="900">
                        <a:latin typeface="Meiryo"/>
                        <a:cs typeface="Meiryo"/>
                      </a:endParaRPr>
                    </a:p>
                    <a:p>
                      <a:pPr marL="144780">
                        <a:lnSpc>
                          <a:spcPct val="100000"/>
                        </a:lnSpc>
                        <a:spcBef>
                          <a:spcPts val="430"/>
                        </a:spcBef>
                      </a:pPr>
                      <a:r>
                        <a:rPr sz="900" spc="-5" dirty="0">
                          <a:latin typeface="Meiryo"/>
                          <a:cs typeface="Meiryo"/>
                        </a:rPr>
                        <a:t>※名入れ箇所：本体側面</a:t>
                      </a:r>
                      <a:endParaRPr sz="900">
                        <a:latin typeface="Meiryo"/>
                        <a:cs typeface="Meiryo"/>
                      </a:endParaRPr>
                    </a:p>
                    <a:p>
                      <a:pPr marL="144780">
                        <a:lnSpc>
                          <a:spcPct val="100000"/>
                        </a:lnSpc>
                        <a:spcBef>
                          <a:spcPts val="425"/>
                        </a:spcBef>
                      </a:pPr>
                      <a:r>
                        <a:rPr sz="900" spc="-10" dirty="0">
                          <a:latin typeface="Meiryo"/>
                          <a:cs typeface="Meiryo"/>
                        </a:rPr>
                        <a:t>※名入れスペース：40×5mm</a:t>
                      </a:r>
                      <a:endParaRPr sz="900">
                        <a:latin typeface="Meiryo"/>
                        <a:cs typeface="Meiryo"/>
                      </a:endParaRPr>
                    </a:p>
                  </a:txBody>
                  <a:tcPr marL="0" marR="0" marT="68580" marB="0">
                    <a:lnL w="12700">
                      <a:solidFill>
                        <a:srgbClr val="9BC2E6"/>
                      </a:solidFill>
                      <a:prstDash val="solid"/>
                    </a:lnL>
                    <a:lnR w="12700">
                      <a:solidFill>
                        <a:srgbClr val="9BC2E6"/>
                      </a:solidFill>
                      <a:prstDash val="solid"/>
                    </a:lnR>
                    <a:lnT w="19050">
                      <a:solidFill>
                        <a:srgbClr val="9BC2E6"/>
                      </a:solidFill>
                      <a:prstDash val="solid"/>
                    </a:lnT>
                    <a:lnB w="12700">
                      <a:solidFill>
                        <a:srgbClr val="9BC2E6"/>
                      </a:solidFill>
                      <a:prstDash val="solid"/>
                    </a:lnB>
                    <a:solidFill>
                      <a:srgbClr val="DDEBF7"/>
                    </a:solidFill>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7"/>
                  </a:ext>
                </a:extLst>
              </a:tr>
              <a:tr h="1510030">
                <a:tc>
                  <a:txBody>
                    <a:bodyPr/>
                    <a:lstStyle/>
                    <a:p>
                      <a:pPr>
                        <a:lnSpc>
                          <a:spcPct val="100000"/>
                        </a:lnSpc>
                      </a:pPr>
                      <a:endParaRPr sz="1000">
                        <a:latin typeface="Times New Roman"/>
                        <a:cs typeface="Times New Roman"/>
                      </a:endParaRPr>
                    </a:p>
                    <a:p>
                      <a:pPr>
                        <a:lnSpc>
                          <a:spcPct val="100000"/>
                        </a:lnSpc>
                      </a:pPr>
                      <a:endParaRPr sz="1000">
                        <a:latin typeface="Times New Roman"/>
                        <a:cs typeface="Times New Roman"/>
                      </a:endParaRPr>
                    </a:p>
                    <a:p>
                      <a:pPr>
                        <a:lnSpc>
                          <a:spcPct val="100000"/>
                        </a:lnSpc>
                      </a:pPr>
                      <a:endParaRPr sz="1000">
                        <a:latin typeface="Times New Roman"/>
                        <a:cs typeface="Times New Roman"/>
                      </a:endParaRPr>
                    </a:p>
                    <a:p>
                      <a:pPr>
                        <a:lnSpc>
                          <a:spcPct val="100000"/>
                        </a:lnSpc>
                        <a:spcBef>
                          <a:spcPts val="575"/>
                        </a:spcBef>
                      </a:pPr>
                      <a:endParaRPr sz="1000">
                        <a:latin typeface="Times New Roman"/>
                        <a:cs typeface="Times New Roman"/>
                      </a:endParaRPr>
                    </a:p>
                    <a:p>
                      <a:pPr marL="12700" algn="ctr">
                        <a:lnSpc>
                          <a:spcPct val="100000"/>
                        </a:lnSpc>
                      </a:pPr>
                      <a:r>
                        <a:rPr sz="1000" b="1" spc="-25" dirty="0">
                          <a:solidFill>
                            <a:srgbClr val="FFFFFF"/>
                          </a:solidFill>
                          <a:latin typeface="Meiryo"/>
                          <a:cs typeface="Meiryo"/>
                        </a:rPr>
                        <a:t>備考</a:t>
                      </a:r>
                      <a:endParaRPr sz="1000">
                        <a:latin typeface="Meiryo"/>
                        <a:cs typeface="Meiryo"/>
                      </a:endParaRPr>
                    </a:p>
                  </a:txBody>
                  <a:tcPr marL="0" marR="0" marT="0" marB="0">
                    <a:lnL w="12700">
                      <a:solidFill>
                        <a:srgbClr val="9BC2E6"/>
                      </a:solidFill>
                      <a:prstDash val="solid"/>
                    </a:lnL>
                    <a:lnR w="12700">
                      <a:solidFill>
                        <a:srgbClr val="9BC2E6"/>
                      </a:solidFill>
                      <a:prstDash val="solid"/>
                    </a:lnR>
                    <a:lnT w="12700">
                      <a:solidFill>
                        <a:srgbClr val="9BC2E6"/>
                      </a:solidFill>
                      <a:prstDash val="solid"/>
                    </a:lnT>
                    <a:lnB w="12700">
                      <a:solidFill>
                        <a:srgbClr val="9BC2E6"/>
                      </a:solidFill>
                      <a:prstDash val="solid"/>
                    </a:lnB>
                    <a:solidFill>
                      <a:srgbClr val="5B9BD4"/>
                    </a:solidFill>
                  </a:tcPr>
                </a:tc>
                <a:tc gridSpan="3">
                  <a:txBody>
                    <a:bodyPr/>
                    <a:lstStyle/>
                    <a:p>
                      <a:pPr marL="144780" marR="695960">
                        <a:lnSpc>
                          <a:spcPct val="139700"/>
                        </a:lnSpc>
                        <a:spcBef>
                          <a:spcPts val="290"/>
                        </a:spcBef>
                      </a:pPr>
                      <a:r>
                        <a:rPr sz="900" spc="-5" dirty="0">
                          <a:latin typeface="Meiryo"/>
                          <a:cs typeface="Meiryo"/>
                        </a:rPr>
                        <a:t>書き味がなめらかなパーカーのボールペンと、シヤチハタのなつ印技術が融合した一体感のある美しい曲線フォルムのネームペン。</a:t>
                      </a:r>
                      <a:endParaRPr sz="900" dirty="0">
                        <a:latin typeface="Meiryo"/>
                        <a:cs typeface="Meiryo"/>
                      </a:endParaRPr>
                    </a:p>
                    <a:p>
                      <a:pPr marL="144780" marR="1498600">
                        <a:lnSpc>
                          <a:spcPct val="139800"/>
                        </a:lnSpc>
                      </a:pPr>
                      <a:r>
                        <a:rPr sz="900" spc="-5" dirty="0">
                          <a:latin typeface="Meiryo"/>
                          <a:cs typeface="Meiryo"/>
                        </a:rPr>
                        <a:t>身近な品には、長く愛用できるお気に入りを選びたいという方に、ビジネスや日常のさまざまなシーンで手元を個性的に彩ります。</a:t>
                      </a:r>
                      <a:endParaRPr sz="900" dirty="0">
                        <a:latin typeface="Meiryo"/>
                        <a:cs typeface="Meiryo"/>
                      </a:endParaRPr>
                    </a:p>
                    <a:p>
                      <a:pPr>
                        <a:lnSpc>
                          <a:spcPct val="100000"/>
                        </a:lnSpc>
                        <a:spcBef>
                          <a:spcPts val="475"/>
                        </a:spcBef>
                      </a:pPr>
                      <a:endParaRPr sz="900" dirty="0">
                        <a:latin typeface="Times New Roman"/>
                        <a:cs typeface="Times New Roman"/>
                      </a:endParaRPr>
                    </a:p>
                    <a:p>
                      <a:pPr marL="262255" marR="1613535" indent="-117475">
                        <a:lnSpc>
                          <a:spcPct val="139700"/>
                        </a:lnSpc>
                      </a:pPr>
                      <a:r>
                        <a:rPr sz="900" spc="-5" dirty="0">
                          <a:latin typeface="Meiryo"/>
                          <a:cs typeface="Meiryo"/>
                        </a:rPr>
                        <a:t>※こちらの商品は、ネーム印の内容によって価格が異なります。見積依頼またはお問合わせください。</a:t>
                      </a:r>
                      <a:endParaRPr sz="900" dirty="0">
                        <a:latin typeface="Meiryo"/>
                        <a:cs typeface="Meiryo"/>
                      </a:endParaRPr>
                    </a:p>
                  </a:txBody>
                  <a:tcPr marL="0" marR="0" marT="36830" marB="0">
                    <a:lnL w="12700">
                      <a:solidFill>
                        <a:srgbClr val="9BC2E6"/>
                      </a:solidFill>
                      <a:prstDash val="solid"/>
                    </a:lnL>
                    <a:lnR w="12700">
                      <a:solidFill>
                        <a:srgbClr val="9BC2E6"/>
                      </a:solidFill>
                      <a:prstDash val="solid"/>
                    </a:lnR>
                    <a:lnT w="12700">
                      <a:solidFill>
                        <a:srgbClr val="9BC2E6"/>
                      </a:solidFill>
                      <a:prstDash val="solid"/>
                    </a:lnT>
                    <a:lnB w="12700">
                      <a:solidFill>
                        <a:srgbClr val="9BC2E6"/>
                      </a:solidFill>
                      <a:prstDash val="solid"/>
                    </a:lnB>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8"/>
                  </a:ext>
                </a:extLst>
              </a:tr>
            </a:tbl>
          </a:graphicData>
        </a:graphic>
      </p:graphicFrame>
      <p:sp>
        <p:nvSpPr>
          <p:cNvPr id="3" name="object 3"/>
          <p:cNvSpPr/>
          <p:nvPr/>
        </p:nvSpPr>
        <p:spPr>
          <a:xfrm>
            <a:off x="357136" y="7372413"/>
            <a:ext cx="10081895" cy="46990"/>
          </a:xfrm>
          <a:custGeom>
            <a:avLst/>
            <a:gdLst/>
            <a:ahLst/>
            <a:cxnLst/>
            <a:rect l="l" t="t" r="r" b="b"/>
            <a:pathLst>
              <a:path w="10081895" h="46990">
                <a:moveTo>
                  <a:pt x="10081450" y="0"/>
                </a:moveTo>
                <a:lnTo>
                  <a:pt x="0" y="0"/>
                </a:lnTo>
                <a:lnTo>
                  <a:pt x="0" y="46951"/>
                </a:lnTo>
                <a:lnTo>
                  <a:pt x="10081450" y="46951"/>
                </a:lnTo>
                <a:lnTo>
                  <a:pt x="10081450" y="0"/>
                </a:lnTo>
                <a:close/>
              </a:path>
            </a:pathLst>
          </a:custGeom>
          <a:solidFill>
            <a:srgbClr val="5B9BD4"/>
          </a:solidFill>
        </p:spPr>
        <p:txBody>
          <a:bodyPr wrap="square" lIns="0" tIns="0" rIns="0" bIns="0" rtlCol="0"/>
          <a:lstStyle/>
          <a:p>
            <a:endParaRPr/>
          </a:p>
        </p:txBody>
      </p:sp>
      <p:sp>
        <p:nvSpPr>
          <p:cNvPr id="4" name="object 4"/>
          <p:cNvSpPr txBox="1"/>
          <p:nvPr/>
        </p:nvSpPr>
        <p:spPr>
          <a:xfrm>
            <a:off x="5353939" y="7181135"/>
            <a:ext cx="5071745" cy="163195"/>
          </a:xfrm>
          <a:prstGeom prst="rect">
            <a:avLst/>
          </a:prstGeom>
        </p:spPr>
        <p:txBody>
          <a:bodyPr vert="horz" wrap="square" lIns="0" tIns="12700" rIns="0" bIns="0" rtlCol="0">
            <a:spAutoFit/>
          </a:bodyPr>
          <a:lstStyle/>
          <a:p>
            <a:pPr marL="12700">
              <a:lnSpc>
                <a:spcPct val="100000"/>
              </a:lnSpc>
              <a:spcBef>
                <a:spcPts val="100"/>
              </a:spcBef>
            </a:pPr>
            <a:r>
              <a:rPr sz="900" spc="-5" dirty="0">
                <a:solidFill>
                  <a:srgbClr val="FF0000"/>
                </a:solidFill>
                <a:latin typeface="Meiryo"/>
                <a:cs typeface="Meiryo"/>
              </a:rPr>
              <a:t>在庫は流動的で、価格は暫定値です。決定前に必ず在庫確認と正式なお見積りをご依頼ください。</a:t>
            </a:r>
            <a:endParaRPr sz="900">
              <a:latin typeface="Meiryo"/>
              <a:cs typeface="Meiryo"/>
            </a:endParaRPr>
          </a:p>
        </p:txBody>
      </p:sp>
      <p:sp>
        <p:nvSpPr>
          <p:cNvPr id="5" name="object 5"/>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tabLst>
                <a:tab pos="1719580" algn="l"/>
                <a:tab pos="3426460" algn="l"/>
              </a:tabLst>
            </a:pPr>
            <a:r>
              <a:rPr spc="545" dirty="0"/>
              <a:t>提案書</a:t>
            </a:r>
            <a:r>
              <a:rPr spc="-50" dirty="0"/>
              <a:t>（</a:t>
            </a:r>
            <a:r>
              <a:rPr dirty="0"/>
              <a:t>	</a:t>
            </a:r>
            <a:r>
              <a:rPr spc="545" dirty="0"/>
              <a:t>商品情</a:t>
            </a:r>
            <a:r>
              <a:rPr spc="-50" dirty="0"/>
              <a:t>報</a:t>
            </a:r>
            <a:r>
              <a:rPr dirty="0"/>
              <a:t>	</a:t>
            </a:r>
            <a:r>
              <a:rPr spc="-50" dirty="0"/>
              <a:t>）</a:t>
            </a:r>
          </a:p>
        </p:txBody>
      </p:sp>
      <p:sp>
        <p:nvSpPr>
          <p:cNvPr id="6" name="object 6"/>
          <p:cNvSpPr txBox="1"/>
          <p:nvPr/>
        </p:nvSpPr>
        <p:spPr>
          <a:xfrm>
            <a:off x="7962265" y="171958"/>
            <a:ext cx="2468880" cy="1282065"/>
          </a:xfrm>
          <a:prstGeom prst="rect">
            <a:avLst/>
          </a:prstGeom>
          <a:ln w="12700">
            <a:solidFill>
              <a:srgbClr val="9BC2E6"/>
            </a:solidFill>
          </a:ln>
        </p:spPr>
        <p:txBody>
          <a:bodyPr vert="horz" wrap="square" lIns="0" tIns="85090" rIns="0" bIns="0" rtlCol="0">
            <a:spAutoFit/>
          </a:bodyPr>
          <a:lstStyle/>
          <a:p>
            <a:pPr>
              <a:lnSpc>
                <a:spcPct val="100000"/>
              </a:lnSpc>
              <a:spcBef>
                <a:spcPts val="670"/>
              </a:spcBef>
            </a:pPr>
            <a:endParaRPr sz="1400">
              <a:latin typeface="Times New Roman"/>
              <a:cs typeface="Times New Roman"/>
            </a:endParaRPr>
          </a:p>
          <a:p>
            <a:pPr marL="19685" algn="ctr">
              <a:lnSpc>
                <a:spcPct val="100000"/>
              </a:lnSpc>
              <a:spcBef>
                <a:spcPts val="5"/>
              </a:spcBef>
            </a:pPr>
            <a:r>
              <a:rPr sz="1400" dirty="0">
                <a:latin typeface="Meiryo"/>
                <a:cs typeface="Meiryo"/>
              </a:rPr>
              <a:t>(会社名</a:t>
            </a:r>
            <a:r>
              <a:rPr sz="1400" spc="-50" dirty="0">
                <a:latin typeface="Meiryo"/>
                <a:cs typeface="Meiryo"/>
              </a:rPr>
              <a:t>）</a:t>
            </a:r>
            <a:endParaRPr sz="1400">
              <a:latin typeface="Meiryo"/>
              <a:cs typeface="Meiryo"/>
            </a:endParaRPr>
          </a:p>
          <a:p>
            <a:pPr marL="20320" algn="ctr">
              <a:lnSpc>
                <a:spcPct val="100000"/>
              </a:lnSpc>
              <a:spcBef>
                <a:spcPts val="965"/>
              </a:spcBef>
            </a:pPr>
            <a:r>
              <a:rPr sz="1400" b="1" spc="-20" dirty="0">
                <a:latin typeface="Meiryo"/>
                <a:cs typeface="Meiryo"/>
              </a:rPr>
              <a:t>TEL：（電話番号</a:t>
            </a:r>
            <a:r>
              <a:rPr sz="1400" b="1" spc="-50" dirty="0">
                <a:latin typeface="Meiryo"/>
                <a:cs typeface="Meiryo"/>
              </a:rPr>
              <a:t>）</a:t>
            </a:r>
            <a:endParaRPr sz="1400">
              <a:latin typeface="Meiryo"/>
              <a:cs typeface="Meiryo"/>
            </a:endParaRPr>
          </a:p>
        </p:txBody>
      </p:sp>
      <p:graphicFrame>
        <p:nvGraphicFramePr>
          <p:cNvPr id="7" name="object 7"/>
          <p:cNvGraphicFramePr>
            <a:graphicFrameLocks noGrp="1"/>
          </p:cNvGraphicFramePr>
          <p:nvPr>
            <p:extLst>
              <p:ext uri="{D42A27DB-BD31-4B8C-83A1-F6EECF244321}">
                <p14:modId xmlns:p14="http://schemas.microsoft.com/office/powerpoint/2010/main" val="2739882306"/>
              </p:ext>
            </p:extLst>
          </p:nvPr>
        </p:nvGraphicFramePr>
        <p:xfrm>
          <a:off x="749300" y="788416"/>
          <a:ext cx="6692900" cy="648665"/>
        </p:xfrm>
        <a:graphic>
          <a:graphicData uri="http://schemas.openxmlformats.org/drawingml/2006/table">
            <a:tbl>
              <a:tblPr firstRow="1" bandRow="1">
                <a:tableStyleId>{2D5ABB26-0587-4C30-8999-92F81FD0307C}</a:tableStyleId>
              </a:tblPr>
              <a:tblGrid>
                <a:gridCol w="2584450">
                  <a:extLst>
                    <a:ext uri="{9D8B030D-6E8A-4147-A177-3AD203B41FA5}">
                      <a16:colId xmlns:a16="http://schemas.microsoft.com/office/drawing/2014/main" val="20000"/>
                    </a:ext>
                  </a:extLst>
                </a:gridCol>
                <a:gridCol w="4108450">
                  <a:extLst>
                    <a:ext uri="{9D8B030D-6E8A-4147-A177-3AD203B41FA5}">
                      <a16:colId xmlns:a16="http://schemas.microsoft.com/office/drawing/2014/main" val="20001"/>
                    </a:ext>
                  </a:extLst>
                </a:gridCol>
              </a:tblGrid>
              <a:tr h="648665">
                <a:tc>
                  <a:txBody>
                    <a:bodyPr/>
                    <a:lstStyle/>
                    <a:p>
                      <a:pPr marL="171450" marR="411480" indent="-140335">
                        <a:lnSpc>
                          <a:spcPct val="136000"/>
                        </a:lnSpc>
                        <a:spcBef>
                          <a:spcPts val="20"/>
                        </a:spcBef>
                        <a:tabLst>
                          <a:tab pos="1097915" algn="l"/>
                        </a:tabLst>
                      </a:pPr>
                      <a:r>
                        <a:rPr sz="1400" b="1" dirty="0">
                          <a:latin typeface="Meiryo"/>
                          <a:cs typeface="Meiryo"/>
                        </a:rPr>
                        <a:t>シャチハ</a:t>
                      </a:r>
                      <a:r>
                        <a:rPr sz="1400" b="1" spc="-50" dirty="0">
                          <a:latin typeface="Meiryo"/>
                          <a:cs typeface="Meiryo"/>
                        </a:rPr>
                        <a:t>タ</a:t>
                      </a:r>
                      <a:r>
                        <a:rPr sz="1400" b="1" dirty="0">
                          <a:latin typeface="Meiryo"/>
                          <a:cs typeface="Meiryo"/>
                        </a:rPr>
                        <a:t>	ネームペン</a:t>
                      </a:r>
                      <a:r>
                        <a:rPr sz="1400" b="1" spc="-50" dirty="0">
                          <a:latin typeface="Meiryo"/>
                          <a:cs typeface="Meiryo"/>
                        </a:rPr>
                        <a:t>・</a:t>
                      </a:r>
                      <a:r>
                        <a:rPr sz="1400" b="1" spc="-20" dirty="0">
                          <a:latin typeface="Meiryo"/>
                          <a:cs typeface="Meiryo"/>
                        </a:rPr>
                        <a:t>パーカーエアフロー</a:t>
                      </a:r>
                      <a:r>
                        <a:rPr sz="1400" b="1" spc="-25" dirty="0">
                          <a:latin typeface="Meiryo"/>
                          <a:cs typeface="Meiryo"/>
                        </a:rPr>
                        <a:t>GT</a:t>
                      </a:r>
                      <a:endParaRPr sz="1400" dirty="0">
                        <a:latin typeface="Meiryo"/>
                        <a:cs typeface="Meiryo"/>
                      </a:endParaRPr>
                    </a:p>
                  </a:txBody>
                  <a:tcPr marL="0" marR="0" marT="2540" marB="0">
                    <a:solidFill>
                      <a:srgbClr val="DDEBF7"/>
                    </a:solidFill>
                  </a:tcPr>
                </a:tc>
                <a:tc>
                  <a:txBody>
                    <a:bodyPr/>
                    <a:lstStyle/>
                    <a:p>
                      <a:pPr marL="387350" algn="ctr">
                        <a:lnSpc>
                          <a:spcPct val="100000"/>
                        </a:lnSpc>
                        <a:spcBef>
                          <a:spcPts val="925"/>
                        </a:spcBef>
                      </a:pPr>
                      <a:r>
                        <a:rPr sz="1200" b="1" spc="-5" dirty="0">
                          <a:latin typeface="Meiryo"/>
                          <a:cs typeface="Meiryo"/>
                        </a:rPr>
                        <a:t>パーカーの優れた書き味の筆記具に、</a:t>
                      </a:r>
                      <a:endParaRPr sz="1200" dirty="0">
                        <a:latin typeface="Meiryo"/>
                        <a:cs typeface="Meiryo"/>
                      </a:endParaRPr>
                    </a:p>
                    <a:p>
                      <a:pPr marL="387350" algn="ctr">
                        <a:lnSpc>
                          <a:spcPct val="100000"/>
                        </a:lnSpc>
                        <a:spcBef>
                          <a:spcPts val="530"/>
                        </a:spcBef>
                      </a:pPr>
                      <a:r>
                        <a:rPr sz="1200" b="1" spc="-5" dirty="0">
                          <a:latin typeface="Meiryo"/>
                          <a:cs typeface="Meiryo"/>
                        </a:rPr>
                        <a:t>シヤチハタのネーム印を加えて使いやすくしました。</a:t>
                      </a:r>
                      <a:endParaRPr sz="1200" dirty="0">
                        <a:latin typeface="Meiryo"/>
                        <a:cs typeface="Meiryo"/>
                      </a:endParaRPr>
                    </a:p>
                  </a:txBody>
                  <a:tcPr marL="0" marR="0" marT="117475" marB="0">
                    <a:solidFill>
                      <a:srgbClr val="DDEBF7"/>
                    </a:solidFill>
                  </a:tcPr>
                </a:tc>
                <a:extLst>
                  <a:ext uri="{0D108BD9-81ED-4DB2-BD59-A6C34878D82A}">
                    <a16:rowId xmlns:a16="http://schemas.microsoft.com/office/drawing/2014/main" val="10000"/>
                  </a:ext>
                </a:extLst>
              </a:tr>
            </a:tbl>
          </a:graphicData>
        </a:graphic>
      </p:graphicFrame>
      <p:grpSp>
        <p:nvGrpSpPr>
          <p:cNvPr id="8" name="object 8"/>
          <p:cNvGrpSpPr/>
          <p:nvPr/>
        </p:nvGrpSpPr>
        <p:grpSpPr>
          <a:xfrm>
            <a:off x="393318" y="1437081"/>
            <a:ext cx="3453129" cy="2823210"/>
            <a:chOff x="393318" y="1437081"/>
            <a:chExt cx="3453129" cy="2823210"/>
          </a:xfrm>
        </p:grpSpPr>
        <p:pic>
          <p:nvPicPr>
            <p:cNvPr id="9" name="object 9"/>
            <p:cNvPicPr/>
            <p:nvPr/>
          </p:nvPicPr>
          <p:blipFill>
            <a:blip r:embed="rId2" cstate="print"/>
            <a:stretch>
              <a:fillRect/>
            </a:stretch>
          </p:blipFill>
          <p:spPr>
            <a:xfrm>
              <a:off x="1004455" y="1529334"/>
              <a:ext cx="2841752" cy="2730881"/>
            </a:xfrm>
            <a:prstGeom prst="rect">
              <a:avLst/>
            </a:prstGeom>
          </p:spPr>
        </p:pic>
        <p:pic>
          <p:nvPicPr>
            <p:cNvPr id="10" name="object 10"/>
            <p:cNvPicPr/>
            <p:nvPr/>
          </p:nvPicPr>
          <p:blipFill>
            <a:blip r:embed="rId3" cstate="print"/>
            <a:stretch>
              <a:fillRect/>
            </a:stretch>
          </p:blipFill>
          <p:spPr>
            <a:xfrm>
              <a:off x="393318" y="1437081"/>
              <a:ext cx="921321" cy="923467"/>
            </a:xfrm>
            <a:prstGeom prst="rect">
              <a:avLst/>
            </a:prstGeom>
          </p:spPr>
        </p:pic>
      </p:grpSp>
      <p:sp>
        <p:nvSpPr>
          <p:cNvPr id="11" name="object 11"/>
          <p:cNvSpPr txBox="1"/>
          <p:nvPr/>
        </p:nvSpPr>
        <p:spPr>
          <a:xfrm>
            <a:off x="1222413" y="1506474"/>
            <a:ext cx="1993900" cy="208915"/>
          </a:xfrm>
          <a:prstGeom prst="rect">
            <a:avLst/>
          </a:prstGeom>
        </p:spPr>
        <p:txBody>
          <a:bodyPr vert="horz" wrap="square" lIns="0" tIns="12700" rIns="0" bIns="0" rtlCol="0">
            <a:spAutoFit/>
          </a:bodyPr>
          <a:lstStyle/>
          <a:p>
            <a:pPr marL="12700">
              <a:lnSpc>
                <a:spcPct val="100000"/>
              </a:lnSpc>
              <a:spcBef>
                <a:spcPts val="100"/>
              </a:spcBef>
            </a:pPr>
            <a:r>
              <a:rPr sz="1200" dirty="0">
                <a:solidFill>
                  <a:srgbClr val="FFFFFF"/>
                </a:solidFill>
                <a:latin typeface="Calibri"/>
                <a:cs typeface="Calibri"/>
              </a:rPr>
              <a:t>QR</a:t>
            </a:r>
            <a:r>
              <a:rPr sz="800" spc="-15" dirty="0">
                <a:solidFill>
                  <a:srgbClr val="FFFFFF"/>
                </a:solidFill>
                <a:latin typeface="Yu Gothic"/>
                <a:cs typeface="Yu Gothic"/>
              </a:rPr>
              <a:t>コードから商品ページをご覧頂けます</a:t>
            </a:r>
            <a:endParaRPr sz="800">
              <a:latin typeface="Yu Gothic"/>
              <a:cs typeface="Yu Gothic"/>
            </a:endParaRPr>
          </a:p>
        </p:txBody>
      </p:sp>
      <p:pic>
        <p:nvPicPr>
          <p:cNvPr id="12" name="object 12"/>
          <p:cNvPicPr/>
          <p:nvPr/>
        </p:nvPicPr>
        <p:blipFill>
          <a:blip r:embed="rId4" cstate="print"/>
          <a:stretch>
            <a:fillRect/>
          </a:stretch>
        </p:blipFill>
        <p:spPr>
          <a:xfrm>
            <a:off x="481063" y="1538567"/>
            <a:ext cx="649617" cy="625767"/>
          </a:xfrm>
          <a:prstGeom prst="rect">
            <a:avLst/>
          </a:prstGeom>
        </p:spPr>
      </p:pic>
      <p:pic>
        <p:nvPicPr>
          <p:cNvPr id="13" name="object 13"/>
          <p:cNvPicPr/>
          <p:nvPr/>
        </p:nvPicPr>
        <p:blipFill>
          <a:blip r:embed="rId5" cstate="print"/>
          <a:stretch>
            <a:fillRect/>
          </a:stretch>
        </p:blipFill>
        <p:spPr>
          <a:xfrm>
            <a:off x="762584" y="5802020"/>
            <a:ext cx="1386967" cy="1333106"/>
          </a:xfrm>
          <a:prstGeom prst="rect">
            <a:avLst/>
          </a:prstGeom>
        </p:spPr>
      </p:pic>
      <p:pic>
        <p:nvPicPr>
          <p:cNvPr id="14" name="object 14"/>
          <p:cNvPicPr/>
          <p:nvPr/>
        </p:nvPicPr>
        <p:blipFill>
          <a:blip r:embed="rId6" cstate="print"/>
          <a:stretch>
            <a:fillRect/>
          </a:stretch>
        </p:blipFill>
        <p:spPr>
          <a:xfrm>
            <a:off x="2643504" y="4336288"/>
            <a:ext cx="1386967" cy="1333119"/>
          </a:xfrm>
          <a:prstGeom prst="rect">
            <a:avLst/>
          </a:prstGeom>
        </p:spPr>
      </p:pic>
      <p:pic>
        <p:nvPicPr>
          <p:cNvPr id="15" name="object 15"/>
          <p:cNvPicPr/>
          <p:nvPr/>
        </p:nvPicPr>
        <p:blipFill>
          <a:blip r:embed="rId7" cstate="print"/>
          <a:stretch>
            <a:fillRect/>
          </a:stretch>
        </p:blipFill>
        <p:spPr>
          <a:xfrm>
            <a:off x="762584" y="4336288"/>
            <a:ext cx="1386967" cy="1333119"/>
          </a:xfrm>
          <a:prstGeom prst="rect">
            <a:avLst/>
          </a:prstGeom>
        </p:spPr>
      </p:pic>
      <p:pic>
        <p:nvPicPr>
          <p:cNvPr id="16" name="object 16"/>
          <p:cNvPicPr/>
          <p:nvPr/>
        </p:nvPicPr>
        <p:blipFill>
          <a:blip r:embed="rId8" cstate="print"/>
          <a:stretch>
            <a:fillRect/>
          </a:stretch>
        </p:blipFill>
        <p:spPr>
          <a:xfrm>
            <a:off x="2643504" y="5802020"/>
            <a:ext cx="1386967" cy="1333106"/>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102</Words>
  <Application>Microsoft Office PowerPoint</Application>
  <PresentationFormat>ユーザー設定</PresentationFormat>
  <Paragraphs>46</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Meiryo</vt:lpstr>
      <vt:lpstr>Yu Gothic</vt:lpstr>
      <vt:lpstr>Calibri</vt:lpstr>
      <vt:lpstr>Times New Roman</vt:lpstr>
      <vt:lpstr>Office Theme</vt:lpstr>
      <vt:lpstr>提案書（ 商品情報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提案書（ 商品情報 ）</dc:title>
  <dc:creator>M-YAMAMOTO</dc:creator>
  <cp:lastModifiedBy>有限会社エスピーシー</cp:lastModifiedBy>
  <cp:revision>2</cp:revision>
  <dcterms:created xsi:type="dcterms:W3CDTF">2024-05-16T07:37:53Z</dcterms:created>
  <dcterms:modified xsi:type="dcterms:W3CDTF">2025-11-19T06:02:47Z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2024-05-16T00:00:00Z</vt:filetime>
  </property>
  <property fmtid="{D5CDD505-2E9C-101B-9397-08002B2CF9AE}" pid="3" name="Creator">
    <vt:lpwstr>Microsoft® Excel® for Microsoft 365</vt:lpwstr>
  </property>
  <property fmtid="{D5CDD505-2E9C-101B-9397-08002B2CF9AE}" pid="4" name="LastSaved">
    <vt:filetime>2024-05-16T00:00:00Z</vt:filetime>
  </property>
  <property fmtid="{D5CDD505-2E9C-101B-9397-08002B2CF9AE}" pid="5" name="Producer">
    <vt:lpwstr>Microsoft® Excel® for Microsoft 365</vt:lpwstr>
  </property>
</Properties>
</file>