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09545" y="235711"/>
            <a:ext cx="3696335" cy="415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384047" y="763524"/>
          <a:ext cx="7428230" cy="685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6555"/>
                <a:gridCol w="4434840"/>
              </a:tblGrid>
              <a:tr h="685165">
                <a:tc>
                  <a:txBody>
                    <a:bodyPr/>
                    <a:lstStyle/>
                    <a:p>
                      <a:pPr marL="149225" marR="611505">
                        <a:lnSpc>
                          <a:spcPct val="137800"/>
                        </a:lnSpc>
                        <a:spcBef>
                          <a:spcPts val="35"/>
                        </a:spcBef>
                        <a:tabLst>
                          <a:tab pos="906780" algn="l"/>
                          <a:tab pos="1712595" algn="l"/>
                        </a:tabLst>
                      </a:pPr>
                      <a:r>
                        <a:rPr dirty="0" sz="1350" spc="-10" b="1">
                          <a:latin typeface="メイリオ"/>
                          <a:cs typeface="メイリオ"/>
                        </a:rPr>
                        <a:t>SEIKO</a:t>
                      </a:r>
                      <a:r>
                        <a:rPr dirty="0" sz="1350" b="1">
                          <a:latin typeface="メイリオ"/>
                          <a:cs typeface="メイリオ"/>
                        </a:rPr>
                        <a:t>	温度・湿度表示</a:t>
                      </a:r>
                      <a:r>
                        <a:rPr dirty="0" sz="1350" spc="-50" b="1">
                          <a:latin typeface="メイリオ"/>
                          <a:cs typeface="メイリオ"/>
                        </a:rPr>
                        <a:t>付</a:t>
                      </a:r>
                      <a:r>
                        <a:rPr dirty="0" sz="1350" b="1">
                          <a:latin typeface="メイリオ"/>
                          <a:cs typeface="メイリオ"/>
                        </a:rPr>
                        <a:t>デジタル電波時</a:t>
                      </a:r>
                      <a:r>
                        <a:rPr dirty="0" sz="1350" spc="-50" b="1">
                          <a:latin typeface="メイリオ"/>
                          <a:cs typeface="メイリオ"/>
                        </a:rPr>
                        <a:t>計</a:t>
                      </a:r>
                      <a:r>
                        <a:rPr dirty="0" sz="1350" b="1">
                          <a:latin typeface="メイリオ"/>
                          <a:cs typeface="メイリオ"/>
                        </a:rPr>
                        <a:t>	</a:t>
                      </a:r>
                      <a:r>
                        <a:rPr dirty="0" sz="1350" spc="-20" b="1">
                          <a:latin typeface="メイリオ"/>
                          <a:cs typeface="メイリオ"/>
                        </a:rPr>
                        <a:t>No.30</a:t>
                      </a:r>
                      <a:endParaRPr sz="135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19125" marR="87630">
                        <a:lnSpc>
                          <a:spcPct val="140000"/>
                        </a:lnSpc>
                        <a:spcBef>
                          <a:spcPts val="390"/>
                        </a:spcBef>
                      </a:pPr>
                      <a:r>
                        <a:rPr dirty="0" sz="1150" b="1">
                          <a:latin typeface="メイリオ"/>
                          <a:cs typeface="メイリオ"/>
                        </a:rPr>
                        <a:t>2ch</a:t>
                      </a:r>
                      <a:r>
                        <a:rPr dirty="0" sz="1150" spc="-5" b="1">
                          <a:latin typeface="メイリオ"/>
                          <a:cs typeface="メイリオ"/>
                        </a:rPr>
                        <a:t>アラーム搭載のコンパクトサイズ。目覚ましとしてベッドサイドやデスクトップなどで便利です。</a:t>
                      </a:r>
                      <a:endParaRPr sz="1150">
                        <a:latin typeface="メイリオ"/>
                        <a:cs typeface="メイリオ"/>
                      </a:endParaRPr>
                    </a:p>
                  </a:txBody>
                  <a:tcPr marL="0" marR="0" marB="0" marT="4953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432427" y="1527302"/>
          <a:ext cx="5963285" cy="5532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790"/>
                <a:gridCol w="1719580"/>
                <a:gridCol w="860425"/>
                <a:gridCol w="2435860"/>
              </a:tblGrid>
              <a:tr h="32131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9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95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950">
                        <a:latin typeface="メイリオ"/>
                        <a:cs typeface="メイリオ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350" spc="-10">
                          <a:latin typeface="メイリオ"/>
                          <a:cs typeface="メイリオ"/>
                        </a:rPr>
                        <a:t>SKSQ767W</a:t>
                      </a:r>
                      <a:endParaRPr sz="1350">
                        <a:latin typeface="メイリオ"/>
                        <a:cs typeface="メイリオ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95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定価</a:t>
                      </a:r>
                      <a:endParaRPr sz="950">
                        <a:latin typeface="メイリオ"/>
                        <a:cs typeface="メイリオ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50">
                          <a:latin typeface="メイリオ"/>
                          <a:cs typeface="メイリオ"/>
                        </a:rPr>
                        <a:t>4,730</a:t>
                      </a:r>
                      <a:r>
                        <a:rPr dirty="0" sz="1150" spc="-50">
                          <a:latin typeface="メイリオ"/>
                          <a:cs typeface="メイリオ"/>
                        </a:rPr>
                        <a:t>円</a:t>
                      </a:r>
                      <a:endParaRPr sz="1150">
                        <a:latin typeface="メイリオ"/>
                        <a:cs typeface="メイリオ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950" spc="-1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950">
                        <a:latin typeface="メイリオ"/>
                        <a:cs typeface="メイリオ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50">
                          <a:latin typeface="メイリオ"/>
                          <a:cs typeface="メイリオ"/>
                        </a:rPr>
                        <a:t>4,423</a:t>
                      </a:r>
                      <a:r>
                        <a:rPr dirty="0" sz="1150" spc="-50">
                          <a:latin typeface="メイリオ"/>
                          <a:cs typeface="メイリオ"/>
                        </a:rPr>
                        <a:t>円</a:t>
                      </a:r>
                      <a:endParaRPr sz="1150">
                        <a:latin typeface="メイリオ"/>
                        <a:cs typeface="メイリオ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2131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95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950">
                        <a:latin typeface="メイリオ"/>
                        <a:cs typeface="メイリオ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12</a:t>
                      </a:r>
                      <a:r>
                        <a:rPr dirty="0" sz="850" spc="-5">
                          <a:latin typeface="メイリオ"/>
                          <a:cs typeface="メイリオ"/>
                        </a:rPr>
                        <a:t>個〜  単位未満の注文については、お問い合わせください。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</a:txBody>
                  <a:tcPr marL="0" marR="0" marB="0" marT="781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2227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95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950">
                        <a:latin typeface="メイリオ"/>
                        <a:cs typeface="メイリオ"/>
                      </a:endParaRPr>
                    </a:p>
                  </a:txBody>
                  <a:tcPr marL="0" marR="0" marB="0" marT="1187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SEIKO</a:t>
                      </a:r>
                      <a:r>
                        <a:rPr dirty="0" sz="850" spc="50">
                          <a:latin typeface="メイリオ"/>
                          <a:cs typeface="メイリオ"/>
                        </a:rPr>
                        <a:t>  温度・湿度表示付</a:t>
                      </a:r>
                      <a:r>
                        <a:rPr dirty="0" sz="850">
                          <a:latin typeface="メイリオ"/>
                          <a:cs typeface="メイリオ"/>
                        </a:rPr>
                        <a:t>（アラーム2チャンネル）</a:t>
                      </a:r>
                      <a:r>
                        <a:rPr dirty="0" sz="850" spc="60">
                          <a:latin typeface="メイリオ"/>
                          <a:cs typeface="メイリオ"/>
                        </a:rPr>
                        <a:t>デジタル電波時計  </a:t>
                      </a:r>
                      <a:r>
                        <a:rPr dirty="0" sz="850" spc="-10">
                          <a:latin typeface="メイリオ"/>
                          <a:cs typeface="メイリオ"/>
                        </a:rPr>
                        <a:t>No.30×1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単3マンガン乾電池×2個（電池寿命約１年間</a:t>
                      </a:r>
                      <a:r>
                        <a:rPr dirty="0" sz="850" spc="-50">
                          <a:latin typeface="メイリオ"/>
                          <a:cs typeface="メイリオ"/>
                        </a:rPr>
                        <a:t>）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95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950">
                        <a:latin typeface="メイリオ"/>
                        <a:cs typeface="メイリオ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85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</a:txBody>
                  <a:tcPr marL="0" marR="0" marB="0" marT="774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95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950">
                        <a:latin typeface="メイリオ"/>
                        <a:cs typeface="メイリオ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本体：90×127×58mm、重量：210g、箱サイズ：135×68×100mm、重量</a:t>
                      </a:r>
                      <a:r>
                        <a:rPr dirty="0" sz="850" spc="-10">
                          <a:latin typeface="メイリオ"/>
                          <a:cs typeface="メイリオ"/>
                        </a:rPr>
                        <a:t>：250g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</a:txBody>
                  <a:tcPr marL="0" marR="0" marB="0" marT="781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95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950">
                        <a:latin typeface="メイリオ"/>
                        <a:cs typeface="メイリオ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850" spc="-20">
                          <a:latin typeface="メイリオ"/>
                          <a:cs typeface="メイリオ"/>
                        </a:rPr>
                        <a:t>中国製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</a:txBody>
                  <a:tcPr marL="0" marR="0" marB="0" marT="774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95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950">
                        <a:latin typeface="メイリオ"/>
                        <a:cs typeface="メイリオ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プラスチック枠（白</a:t>
                      </a:r>
                      <a:r>
                        <a:rPr dirty="0" sz="850" spc="-50">
                          <a:latin typeface="メイリオ"/>
                          <a:cs typeface="メイリオ"/>
                        </a:rPr>
                        <a:t>）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</a:txBody>
                  <a:tcPr marL="0" marR="0" marB="0" marT="781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95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950">
                        <a:latin typeface="メイリオ"/>
                        <a:cs typeface="メイリオ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850" spc="-25">
                          <a:latin typeface="メイリオ"/>
                          <a:cs typeface="メイリオ"/>
                        </a:rPr>
                        <a:t>箱入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</a:txBody>
                  <a:tcPr marL="0" marR="0" marB="0" marT="781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275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95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950">
                        <a:latin typeface="メイリオ"/>
                        <a:cs typeface="メイリオ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※名入れ箇所：前面（液晶の下）</a:t>
                      </a:r>
                      <a:r>
                        <a:rPr dirty="0" sz="850" spc="-20">
                          <a:latin typeface="メイリオ"/>
                          <a:cs typeface="メイリオ"/>
                        </a:rPr>
                        <a:t>、裏面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※名入れスペース：60×7mm（前面）、50×15mm（裏面</a:t>
                      </a:r>
                      <a:r>
                        <a:rPr dirty="0" sz="850" spc="-50">
                          <a:latin typeface="メイリオ"/>
                          <a:cs typeface="メイリオ"/>
                        </a:rPr>
                        <a:t>）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6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95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機能</a:t>
                      </a:r>
                      <a:endParaRPr sz="95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・電波修正機能（40kHz／60kHz自動選局・受信OFF機能つき</a:t>
                      </a:r>
                      <a:r>
                        <a:rPr dirty="0" sz="850" spc="-50">
                          <a:latin typeface="メイリオ"/>
                          <a:cs typeface="メイリオ"/>
                        </a:rPr>
                        <a:t>）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・電子音アラーム（ダンダントーン</a:t>
                      </a:r>
                      <a:r>
                        <a:rPr dirty="0" sz="850" spc="-50">
                          <a:latin typeface="メイリオ"/>
                          <a:cs typeface="メイリオ"/>
                        </a:rPr>
                        <a:t>）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・アラーム2</a:t>
                      </a:r>
                      <a:r>
                        <a:rPr dirty="0" sz="850" spc="-10">
                          <a:latin typeface="メイリオ"/>
                          <a:cs typeface="メイリオ"/>
                        </a:rPr>
                        <a:t>チャンネル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850" spc="-10">
                          <a:latin typeface="メイリオ"/>
                          <a:cs typeface="メイリオ"/>
                        </a:rPr>
                        <a:t>・スヌーズ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50" spc="-15">
                          <a:latin typeface="メイリオ"/>
                          <a:cs typeface="メイリオ"/>
                        </a:rPr>
                        <a:t>・ライト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・2099</a:t>
                      </a:r>
                      <a:r>
                        <a:rPr dirty="0" sz="850" spc="-5">
                          <a:latin typeface="メイリオ"/>
                          <a:cs typeface="メイリオ"/>
                        </a:rPr>
                        <a:t>年までのフルオートカレンダー機能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  <a:p>
                      <a:pPr marL="254000" marR="1713864" indent="-111760">
                        <a:lnSpc>
                          <a:spcPct val="144700"/>
                        </a:lnSpc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・温湿度表示（温度測定範囲：0℃〜40</a:t>
                      </a:r>
                      <a:r>
                        <a:rPr dirty="0" sz="850" spc="65">
                          <a:latin typeface="メイリオ"/>
                          <a:cs typeface="メイリオ"/>
                        </a:rPr>
                        <a:t>℃  測定精度：±</a:t>
                      </a:r>
                      <a:r>
                        <a:rPr dirty="0" sz="850" spc="-20">
                          <a:latin typeface="メイリオ"/>
                          <a:cs typeface="メイリオ"/>
                        </a:rPr>
                        <a:t>2℃</a:t>
                      </a:r>
                      <a:r>
                        <a:rPr dirty="0" sz="850" spc="500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850">
                          <a:latin typeface="メイリオ"/>
                          <a:cs typeface="メイリオ"/>
                        </a:rPr>
                        <a:t>湿度測定範囲：25％RH〜85％RH</a:t>
                      </a:r>
                      <a:r>
                        <a:rPr dirty="0" sz="850" spc="45">
                          <a:latin typeface="メイリオ"/>
                          <a:cs typeface="メイリオ"/>
                        </a:rPr>
                        <a:t> 測定精度：±</a:t>
                      </a:r>
                      <a:r>
                        <a:rPr dirty="0" sz="850" spc="-10">
                          <a:latin typeface="メイリオ"/>
                          <a:cs typeface="メイリオ"/>
                        </a:rPr>
                        <a:t>8％（25℃）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・12時間制／24</a:t>
                      </a:r>
                      <a:r>
                        <a:rPr dirty="0" sz="850" spc="-10">
                          <a:latin typeface="メイリオ"/>
                          <a:cs typeface="メイリオ"/>
                        </a:rPr>
                        <a:t>時間制切替式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50" spc="-5">
                          <a:latin typeface="メイリオ"/>
                          <a:cs typeface="メイリオ"/>
                        </a:rPr>
                        <a:t>・アラームモニター機能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850">
                          <a:latin typeface="メイリオ"/>
                          <a:cs typeface="メイリオ"/>
                        </a:rPr>
                        <a:t>・アラームオートストップ機能（約5分間</a:t>
                      </a:r>
                      <a:r>
                        <a:rPr dirty="0" sz="850" spc="-50">
                          <a:latin typeface="メイリオ"/>
                          <a:cs typeface="メイリオ"/>
                        </a:rPr>
                        <a:t>）</a:t>
                      </a:r>
                      <a:endParaRPr sz="850">
                        <a:latin typeface="メイリオ"/>
                        <a:cs typeface="メイリオ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384047" y="7287768"/>
            <a:ext cx="9930765" cy="45720"/>
          </a:xfrm>
          <a:custGeom>
            <a:avLst/>
            <a:gdLst/>
            <a:ahLst/>
            <a:cxnLst/>
            <a:rect l="l" t="t" r="r" b="b"/>
            <a:pathLst>
              <a:path w="9930765" h="45720">
                <a:moveTo>
                  <a:pt x="9930384" y="0"/>
                </a:moveTo>
                <a:lnTo>
                  <a:pt x="0" y="0"/>
                </a:lnTo>
                <a:lnTo>
                  <a:pt x="0" y="45720"/>
                </a:lnTo>
                <a:lnTo>
                  <a:pt x="9930384" y="45720"/>
                </a:lnTo>
                <a:lnTo>
                  <a:pt x="99303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85925" algn="l"/>
                <a:tab pos="3357879" algn="l"/>
              </a:tabLst>
            </a:pPr>
            <a:r>
              <a:rPr dirty="0" spc="525"/>
              <a:t>提案書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525"/>
              <a:t>商</a:t>
            </a:r>
            <a:r>
              <a:rPr dirty="0" spc="515"/>
              <a:t>品</a:t>
            </a:r>
            <a:r>
              <a:rPr dirty="0" spc="525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874254" y="210540"/>
            <a:ext cx="2431415" cy="1260475"/>
          </a:xfrm>
          <a:prstGeom prst="rect">
            <a:avLst/>
          </a:prstGeom>
          <a:ln w="12446">
            <a:solidFill>
              <a:srgbClr val="9BC2E6"/>
            </a:solidFill>
          </a:ln>
        </p:spPr>
        <p:txBody>
          <a:bodyPr wrap="square" lIns="0" tIns="908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15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L="22225">
              <a:lnSpc>
                <a:spcPct val="100000"/>
              </a:lnSpc>
              <a:spcBef>
                <a:spcPts val="5"/>
              </a:spcBef>
            </a:pPr>
            <a:r>
              <a:rPr dirty="0" sz="1350">
                <a:latin typeface="メイリオ"/>
                <a:cs typeface="メイリオ"/>
              </a:rPr>
              <a:t>（会社名</a:t>
            </a:r>
            <a:r>
              <a:rPr dirty="0" sz="1350" spc="-50">
                <a:latin typeface="メイリオ"/>
                <a:cs typeface="メイリオ"/>
              </a:rPr>
              <a:t>）</a:t>
            </a:r>
            <a:endParaRPr sz="1350">
              <a:latin typeface="メイリオ"/>
              <a:cs typeface="メイリオ"/>
            </a:endParaRPr>
          </a:p>
          <a:p>
            <a:pPr algn="ctr" marL="21590">
              <a:lnSpc>
                <a:spcPct val="100000"/>
              </a:lnSpc>
              <a:spcBef>
                <a:spcPts val="960"/>
              </a:spcBef>
            </a:pPr>
            <a:r>
              <a:rPr dirty="0" sz="1350" b="1">
                <a:latin typeface="メイリオ"/>
                <a:cs typeface="メイリオ"/>
              </a:rPr>
              <a:t>TEL：（電話番号</a:t>
            </a:r>
            <a:r>
              <a:rPr dirty="0" sz="1350" spc="-50" b="1">
                <a:latin typeface="メイリオ"/>
                <a:cs typeface="メイリオ"/>
              </a:rPr>
              <a:t>）</a:t>
            </a:r>
            <a:endParaRPr sz="1350">
              <a:latin typeface="メイリオ"/>
              <a:cs typeface="メイリオ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379846" y="7101332"/>
            <a:ext cx="4920615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5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850">
              <a:latin typeface="メイリオ"/>
              <a:cs typeface="メイリオ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419646" y="1454988"/>
            <a:ext cx="3643629" cy="2634615"/>
            <a:chOff x="419646" y="1454988"/>
            <a:chExt cx="3643629" cy="2634615"/>
          </a:xfrm>
        </p:grpSpPr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4451" y="1620553"/>
              <a:ext cx="3208496" cy="2468796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646" y="1454988"/>
              <a:ext cx="908316" cy="912418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1622805" y="1447546"/>
            <a:ext cx="1960880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spc="50">
                <a:latin typeface="Calibri"/>
                <a:cs typeface="Calibri"/>
              </a:rPr>
              <a:t>QR</a:t>
            </a:r>
            <a:r>
              <a:rPr dirty="0" sz="750" spc="10">
                <a:latin typeface="游ゴシック"/>
                <a:cs typeface="游ゴシック"/>
              </a:rPr>
              <a:t>コードから商品ページをご覧頂けます</a:t>
            </a:r>
            <a:endParaRPr sz="750">
              <a:latin typeface="游ゴシック"/>
              <a:cs typeface="游ゴシック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1629" y="5675300"/>
            <a:ext cx="1334426" cy="1254204"/>
          </a:xfrm>
          <a:prstGeom prst="rect">
            <a:avLst/>
          </a:prstGeom>
        </p:spPr>
      </p:pic>
      <p:grpSp>
        <p:nvGrpSpPr>
          <p:cNvPr id="13" name="object 13" descr=""/>
          <p:cNvGrpSpPr/>
          <p:nvPr/>
        </p:nvGrpSpPr>
        <p:grpSpPr>
          <a:xfrm>
            <a:off x="2720720" y="4268470"/>
            <a:ext cx="1436370" cy="2766060"/>
            <a:chOff x="2720720" y="4268470"/>
            <a:chExt cx="1436370" cy="2766060"/>
          </a:xfrm>
        </p:grpSpPr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38881" y="5668797"/>
              <a:ext cx="1417828" cy="1365250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20720" y="4268470"/>
              <a:ext cx="1417828" cy="1364615"/>
            </a:xfrm>
            <a:prstGeom prst="rect">
              <a:avLst/>
            </a:prstGeom>
          </p:spPr>
        </p:pic>
      </p:grpSp>
      <p:pic>
        <p:nvPicPr>
          <p:cNvPr id="16" name="object 16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6348" y="4259580"/>
            <a:ext cx="1417574" cy="1364615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24624" y="1553997"/>
            <a:ext cx="615518" cy="5925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 S</dc:creator>
  <dcterms:created xsi:type="dcterms:W3CDTF">2024-04-12T05:52:43Z</dcterms:created>
  <dcterms:modified xsi:type="dcterms:W3CDTF">2024-04-12T05:52:43Z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2024-04-12T00:00:00Z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2024-04-12T00:00:00Z</vt:filetime>
  </property>
  <property fmtid="{D5CDD505-2E9C-101B-9397-08002B2CF9AE}" pid="5" name="Producer">
    <vt:lpwstr>Microsoft® Excel® for Microsoft 365</vt:lpwstr>
  </property>
</Properties>
</file>