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60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660033"/>
                </a:solidFill>
                <a:latin typeface="A-OTF リュウミン Pro B-KL"/>
                <a:cs typeface="A-OTF リュウミン Pro B-K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660033"/>
                </a:solidFill>
                <a:latin typeface="A-OTF リュウミン Pro B-KL"/>
                <a:cs typeface="A-OTF リュウミン Pro B-K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5739" y="195071"/>
            <a:ext cx="10285730" cy="40005"/>
          </a:xfrm>
          <a:custGeom>
            <a:avLst/>
            <a:gdLst/>
            <a:ahLst/>
            <a:cxnLst/>
            <a:rect l="l" t="t" r="r" b="b"/>
            <a:pathLst>
              <a:path w="10285730" h="40004">
                <a:moveTo>
                  <a:pt x="0" y="39624"/>
                </a:moveTo>
                <a:lnTo>
                  <a:pt x="10285476" y="39624"/>
                </a:lnTo>
                <a:lnTo>
                  <a:pt x="10285476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05739" y="234695"/>
            <a:ext cx="10285730" cy="675640"/>
          </a:xfrm>
          <a:custGeom>
            <a:avLst/>
            <a:gdLst/>
            <a:ahLst/>
            <a:cxnLst/>
            <a:rect l="l" t="t" r="r" b="b"/>
            <a:pathLst>
              <a:path w="10285730" h="675640">
                <a:moveTo>
                  <a:pt x="10285476" y="0"/>
                </a:moveTo>
                <a:lnTo>
                  <a:pt x="0" y="0"/>
                </a:lnTo>
                <a:lnTo>
                  <a:pt x="0" y="675131"/>
                </a:lnTo>
                <a:lnTo>
                  <a:pt x="10285476" y="675131"/>
                </a:lnTo>
                <a:lnTo>
                  <a:pt x="10285476" y="0"/>
                </a:lnTo>
                <a:close/>
              </a:path>
            </a:pathLst>
          </a:custGeom>
          <a:solidFill>
            <a:srgbClr val="E1EE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4564" y="1365694"/>
            <a:ext cx="2681198" cy="183470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3163" y="5393435"/>
            <a:ext cx="1691639" cy="196291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258" y="1107947"/>
            <a:ext cx="162872" cy="282397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26425" y="4723472"/>
            <a:ext cx="1635120" cy="37934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93112" y="1322107"/>
            <a:ext cx="2910090" cy="32630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11786" y="1303387"/>
            <a:ext cx="1640416" cy="37913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3408" y="4442802"/>
            <a:ext cx="1637233" cy="37921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86027" y="5785446"/>
            <a:ext cx="2210600" cy="15440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1930" y="356108"/>
            <a:ext cx="10289539" cy="4780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87272" y="1139443"/>
            <a:ext cx="4899660" cy="2056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660033"/>
                </a:solidFill>
                <a:latin typeface="A-OTF リュウミン Pro B-KL"/>
                <a:cs typeface="A-OTF リュウミン Pro B-K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5" Type="http://schemas.openxmlformats.org/officeDocument/2006/relationships/image" Target="../media/image22.jp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Relationship Id="rId1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11" Type="http://schemas.openxmlformats.org/officeDocument/2006/relationships/image" Target="../media/image46.png"/><Relationship Id="rId5" Type="http://schemas.openxmlformats.org/officeDocument/2006/relationships/image" Target="../media/image40.jp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6.png"/><Relationship Id="rId7" Type="http://schemas.openxmlformats.org/officeDocument/2006/relationships/image" Target="../media/image60.jp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jpg"/><Relationship Id="rId4" Type="http://schemas.openxmlformats.org/officeDocument/2006/relationships/image" Target="../media/image57.png"/><Relationship Id="rId9" Type="http://schemas.openxmlformats.org/officeDocument/2006/relationships/image" Target="../media/image6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jp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jpg"/><Relationship Id="rId10" Type="http://schemas.openxmlformats.org/officeDocument/2006/relationships/image" Target="../media/image82.jpg"/><Relationship Id="rId4" Type="http://schemas.openxmlformats.org/officeDocument/2006/relationships/image" Target="../media/image76.jpg"/><Relationship Id="rId9" Type="http://schemas.openxmlformats.org/officeDocument/2006/relationships/image" Target="../media/image8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319687"/>
              </p:ext>
            </p:extLst>
          </p:nvPr>
        </p:nvGraphicFramePr>
        <p:xfrm>
          <a:off x="205739" y="184708"/>
          <a:ext cx="9799320" cy="1284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0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1744980" algn="l"/>
                          <a:tab pos="3491865" algn="l"/>
                        </a:tabLst>
                      </a:pPr>
                      <a:r>
                        <a:rPr sz="2600" b="1" spc="610" dirty="0">
                          <a:latin typeface="メイリオ"/>
                          <a:cs typeface="メイリオ"/>
                        </a:rPr>
                        <a:t>提案</a:t>
                      </a:r>
                      <a:r>
                        <a:rPr sz="2600" b="1" spc="625" dirty="0">
                          <a:latin typeface="メイリオ"/>
                          <a:cs typeface="メイリオ"/>
                        </a:rPr>
                        <a:t>書</a:t>
                      </a:r>
                      <a:r>
                        <a:rPr sz="2600" b="1" spc="-50" dirty="0">
                          <a:latin typeface="メイリオ"/>
                          <a:cs typeface="メイリオ"/>
                        </a:rPr>
                        <a:t>（</a:t>
                      </a:r>
                      <a:r>
                        <a:rPr sz="2600" b="1" dirty="0">
                          <a:latin typeface="メイリオ"/>
                          <a:cs typeface="メイリオ"/>
                        </a:rPr>
                        <a:t>	</a:t>
                      </a:r>
                      <a:r>
                        <a:rPr sz="2600" b="1" spc="625" dirty="0">
                          <a:latin typeface="メイリオ"/>
                          <a:cs typeface="メイリオ"/>
                        </a:rPr>
                        <a:t>商</a:t>
                      </a:r>
                      <a:r>
                        <a:rPr sz="2600" b="1" spc="610" dirty="0">
                          <a:latin typeface="メイリオ"/>
                          <a:cs typeface="メイリオ"/>
                        </a:rPr>
                        <a:t>品</a:t>
                      </a:r>
                      <a:r>
                        <a:rPr sz="2600" b="1" spc="625" dirty="0">
                          <a:latin typeface="メイリオ"/>
                          <a:cs typeface="メイリオ"/>
                        </a:rPr>
                        <a:t>情</a:t>
                      </a:r>
                      <a:r>
                        <a:rPr sz="2600" b="1" spc="-50" dirty="0">
                          <a:latin typeface="メイリオ"/>
                          <a:cs typeface="メイリオ"/>
                        </a:rPr>
                        <a:t>報</a:t>
                      </a:r>
                      <a:r>
                        <a:rPr sz="2600" b="1" dirty="0">
                          <a:latin typeface="メイリオ"/>
                          <a:cs typeface="メイリオ"/>
                        </a:rPr>
                        <a:t>	</a:t>
                      </a:r>
                      <a:r>
                        <a:rPr sz="2600" b="1" spc="-50" dirty="0">
                          <a:latin typeface="メイリオ"/>
                          <a:cs typeface="メイリオ"/>
                        </a:rPr>
                        <a:t>）</a:t>
                      </a:r>
                      <a:endParaRPr sz="2600">
                        <a:latin typeface="メイリオ"/>
                        <a:cs typeface="メイリオ"/>
                      </a:endParaRPr>
                    </a:p>
                  </a:txBody>
                  <a:tcPr marL="0" marR="0" marT="41275" marB="0">
                    <a:lnB w="571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055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メイリオ"/>
                          <a:cs typeface="メイリオ"/>
                        </a:rPr>
                        <a:t>(会社名</a:t>
                      </a:r>
                      <a:r>
                        <a:rPr sz="1400" spc="-50" dirty="0">
                          <a:latin typeface="メイリオ"/>
                          <a:cs typeface="メイリオ"/>
                        </a:rPr>
                        <a:t>）</a:t>
                      </a:r>
                      <a:endParaRPr sz="1400">
                        <a:latin typeface="メイリオ"/>
                        <a:cs typeface="メイリオ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7150">
                      <a:solidFill>
                        <a:srgbClr val="5B9BD4"/>
                      </a:solidFill>
                      <a:prstDash val="solid"/>
                    </a:lnT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640080" algn="ctr">
                        <a:lnSpc>
                          <a:spcPts val="1550"/>
                        </a:lnSpc>
                        <a:spcBef>
                          <a:spcPts val="315"/>
                        </a:spcBef>
                      </a:pPr>
                      <a:r>
                        <a:rPr sz="1400" b="1" spc="-10" dirty="0">
                          <a:latin typeface="メイリオ"/>
                          <a:cs typeface="メイリオ"/>
                        </a:rPr>
                        <a:t>TEL：（</a:t>
                      </a:r>
                      <a:r>
                        <a:rPr sz="1400" b="1" dirty="0">
                          <a:latin typeface="メイリオ"/>
                          <a:cs typeface="メイリオ"/>
                        </a:rPr>
                        <a:t>電話番号</a:t>
                      </a:r>
                      <a:r>
                        <a:rPr sz="1400" b="1" spc="-50" dirty="0">
                          <a:latin typeface="メイリオ"/>
                          <a:cs typeface="メイリオ"/>
                        </a:rPr>
                        <a:t>）</a:t>
                      </a:r>
                      <a:endParaRPr sz="1400">
                        <a:latin typeface="メイリオ"/>
                        <a:cs typeface="メイリオ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149225">
                        <a:lnSpc>
                          <a:spcPts val="810"/>
                        </a:lnSpc>
                        <a:tabLst>
                          <a:tab pos="3541395" algn="l"/>
                        </a:tabLst>
                      </a:pPr>
                      <a:r>
                        <a:rPr sz="2100" b="1" baseline="-27777" dirty="0">
                          <a:latin typeface="メイリオ"/>
                          <a:cs typeface="メイリオ"/>
                        </a:rPr>
                        <a:t>	</a:t>
                      </a:r>
                      <a:r>
                        <a:rPr sz="1100" b="1" dirty="0">
                          <a:latin typeface="メイリオ"/>
                          <a:cs typeface="メイリオ"/>
                        </a:rPr>
                        <a:t>人気なカタログギフト</a:t>
                      </a:r>
                      <a:r>
                        <a:rPr sz="1100" b="1" spc="-15" dirty="0">
                          <a:latin typeface="メイリオ"/>
                          <a:cs typeface="メイリオ"/>
                        </a:rPr>
                        <a:t>に</a:t>
                      </a:r>
                      <a:r>
                        <a:rPr sz="1100" b="1" dirty="0">
                          <a:latin typeface="メイリオ"/>
                          <a:cs typeface="メイリオ"/>
                        </a:rPr>
                        <a:t>選ぶ</a:t>
                      </a:r>
                      <a:r>
                        <a:rPr sz="1100" b="1" spc="-15" dirty="0">
                          <a:latin typeface="メイリオ"/>
                          <a:cs typeface="メイリオ"/>
                        </a:rPr>
                        <a:t>だ</a:t>
                      </a:r>
                      <a:r>
                        <a:rPr sz="1100" b="1" dirty="0">
                          <a:latin typeface="メイリオ"/>
                          <a:cs typeface="メイリオ"/>
                        </a:rPr>
                        <a:t>けで</a:t>
                      </a:r>
                      <a:r>
                        <a:rPr sz="1100" b="1" spc="-15" dirty="0">
                          <a:latin typeface="メイリオ"/>
                          <a:cs typeface="メイリオ"/>
                        </a:rPr>
                        <a:t>作</a:t>
                      </a:r>
                      <a:r>
                        <a:rPr sz="1100" b="1" dirty="0">
                          <a:latin typeface="メイリオ"/>
                          <a:cs typeface="メイリオ"/>
                        </a:rPr>
                        <a:t>成で</a:t>
                      </a:r>
                      <a:r>
                        <a:rPr sz="1100" b="1" spc="-15" dirty="0">
                          <a:latin typeface="メイリオ"/>
                          <a:cs typeface="メイリオ"/>
                        </a:rPr>
                        <a:t>き</a:t>
                      </a:r>
                      <a:r>
                        <a:rPr sz="1100" b="1" spc="-50" dirty="0">
                          <a:latin typeface="メイリオ"/>
                          <a:cs typeface="メイリオ"/>
                        </a:rPr>
                        <a:t>る</a:t>
                      </a:r>
                      <a:endParaRPr sz="1100" dirty="0">
                        <a:latin typeface="メイリオ"/>
                        <a:cs typeface="メイリオ"/>
                      </a:endParaRPr>
                    </a:p>
                    <a:p>
                      <a:pPr marL="354139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100" b="1" spc="-20" dirty="0">
                          <a:latin typeface="メイリオ"/>
                          <a:cs typeface="メイリオ"/>
                        </a:rPr>
                        <a:t>ブックカバーをセットしてオリジナルの記念品を作れます。</a:t>
                      </a:r>
                      <a:endParaRPr sz="1100" dirty="0">
                        <a:latin typeface="メイリオ"/>
                        <a:cs typeface="メイリオ"/>
                      </a:endParaRPr>
                    </a:p>
                  </a:txBody>
                  <a:tcPr marL="0" marR="0" marT="0" marB="0"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3584" y="3725709"/>
            <a:ext cx="1395983" cy="6598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1540" y="4787188"/>
            <a:ext cx="1532010" cy="10427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1866" y="6047358"/>
            <a:ext cx="1533156" cy="10335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08440" y="4794249"/>
            <a:ext cx="1532009" cy="10427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15192" y="6036144"/>
            <a:ext cx="1532010" cy="103258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3023" y="1706879"/>
            <a:ext cx="3749957" cy="8823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72000" y="1688591"/>
            <a:ext cx="1329778" cy="1812036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7850123" y="184708"/>
            <a:ext cx="2633980" cy="1286510"/>
          </a:xfrm>
          <a:custGeom>
            <a:avLst/>
            <a:gdLst/>
            <a:ahLst/>
            <a:cxnLst/>
            <a:rect l="l" t="t" r="r" b="b"/>
            <a:pathLst>
              <a:path w="2633979" h="1286510">
                <a:moveTo>
                  <a:pt x="0" y="0"/>
                </a:moveTo>
                <a:lnTo>
                  <a:pt x="2633472" y="0"/>
                </a:lnTo>
                <a:lnTo>
                  <a:pt x="2633472" y="1285887"/>
                </a:lnTo>
                <a:lnTo>
                  <a:pt x="0" y="128588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BC2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96642" y="2834677"/>
            <a:ext cx="3845560" cy="2656840"/>
            <a:chOff x="296642" y="2834677"/>
            <a:chExt cx="3845560" cy="2656840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6642" y="2834677"/>
              <a:ext cx="3845187" cy="265629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23176" y="2883128"/>
              <a:ext cx="2168763" cy="25757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7577" y="2878737"/>
              <a:ext cx="1775458" cy="2401185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95071" y="5585460"/>
            <a:ext cx="4173854" cy="1546860"/>
            <a:chOff x="195071" y="5585460"/>
            <a:chExt cx="4173854" cy="1546860"/>
          </a:xfrm>
        </p:grpSpPr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5071" y="5585460"/>
              <a:ext cx="4173778" cy="154685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74776" y="6553022"/>
              <a:ext cx="373518" cy="50324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89975" y="6582384"/>
              <a:ext cx="374925" cy="50211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19121" y="6616135"/>
              <a:ext cx="373392" cy="49848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69550" y="6385674"/>
              <a:ext cx="465490" cy="59839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89007" y="6429501"/>
              <a:ext cx="464082" cy="59867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01646" y="6498920"/>
              <a:ext cx="465961" cy="598435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504431" y="1988819"/>
            <a:ext cx="2864294" cy="94475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6631940" y="1704847"/>
            <a:ext cx="2082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小塚明朝 Pro B"/>
                <a:cs typeface="小塚明朝 Pro B"/>
              </a:rPr>
              <a:t>ブックカバーとは？</a:t>
            </a:r>
            <a:endParaRPr sz="1800">
              <a:latin typeface="小塚明朝 Pro B"/>
              <a:cs typeface="小塚明朝 Pro B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05447" y="2191966"/>
            <a:ext cx="3493770" cy="1209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7600"/>
              </a:lnSpc>
              <a:spcBef>
                <a:spcPts val="95"/>
              </a:spcBef>
            </a:pPr>
            <a:r>
              <a:rPr sz="1050" b="1" spc="-20" dirty="0">
                <a:latin typeface="小塚明朝 Pro B"/>
                <a:cs typeface="小塚明朝 Pro B"/>
              </a:rPr>
              <a:t>先様に好きなものを選んでいただけるカタログギフトに、オリジナルのブックカバーをセットすることで</a:t>
            </a:r>
            <a:endParaRPr sz="1050">
              <a:latin typeface="小塚明朝 Pro B"/>
              <a:cs typeface="小塚明朝 Pro B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050" b="1" spc="-20" dirty="0">
                <a:latin typeface="小塚明朝 Pro B"/>
                <a:cs typeface="小塚明朝 Pro B"/>
              </a:rPr>
              <a:t>貴社オリジナルの記念品になります。</a:t>
            </a:r>
            <a:endParaRPr sz="1050">
              <a:latin typeface="小塚明朝 Pro B"/>
              <a:cs typeface="小塚明朝 Pro B"/>
            </a:endParaRPr>
          </a:p>
          <a:p>
            <a:pPr marL="12700" marR="666750">
              <a:lnSpc>
                <a:spcPts val="1870"/>
              </a:lnSpc>
              <a:spcBef>
                <a:spcPts val="95"/>
              </a:spcBef>
            </a:pPr>
            <a:r>
              <a:rPr sz="1050" b="1" spc="-20" dirty="0">
                <a:latin typeface="小塚明朝 Pro B"/>
                <a:cs typeface="小塚明朝 Pro B"/>
              </a:rPr>
              <a:t>裏表紙には年表や挨拶文を掲載できますので、創立・周年記念の記念品として人気です。</a:t>
            </a:r>
            <a:endParaRPr sz="1050">
              <a:latin typeface="小塚明朝 Pro B"/>
              <a:cs typeface="小塚明朝 Pro B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05571" y="5003291"/>
            <a:ext cx="2276475" cy="892810"/>
          </a:xfrm>
          <a:prstGeom prst="rect">
            <a:avLst/>
          </a:prstGeom>
          <a:solidFill>
            <a:srgbClr val="FFD9E9"/>
          </a:solidFill>
        </p:spPr>
        <p:txBody>
          <a:bodyPr vert="horz" wrap="square" lIns="0" tIns="1028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810"/>
              </a:spcBef>
            </a:pPr>
            <a:r>
              <a:rPr sz="1600" b="1" spc="-25" dirty="0">
                <a:solidFill>
                  <a:srgbClr val="FF6699"/>
                </a:solidFill>
                <a:latin typeface="メイリオ"/>
                <a:cs typeface="メイリオ"/>
              </a:rPr>
              <a:t>当店オリジナル</a:t>
            </a:r>
            <a:r>
              <a:rPr sz="1600" b="1" spc="-50" dirty="0">
                <a:solidFill>
                  <a:srgbClr val="FF6699"/>
                </a:solidFill>
                <a:latin typeface="メイリオ"/>
                <a:cs typeface="メイリオ"/>
              </a:rPr>
              <a:t>の</a:t>
            </a:r>
            <a:endParaRPr sz="1600">
              <a:latin typeface="メイリオ"/>
              <a:cs typeface="メイリオ"/>
            </a:endParaRPr>
          </a:p>
          <a:p>
            <a:pPr marL="90805">
              <a:lnSpc>
                <a:spcPct val="100000"/>
              </a:lnSpc>
              <a:spcBef>
                <a:spcPts val="1200"/>
              </a:spcBef>
            </a:pPr>
            <a:r>
              <a:rPr sz="1600" b="1" spc="-20" dirty="0">
                <a:solidFill>
                  <a:srgbClr val="FF6699"/>
                </a:solidFill>
                <a:latin typeface="メイリオ"/>
                <a:cs typeface="メイリオ"/>
              </a:rPr>
              <a:t>BOOK</a:t>
            </a:r>
            <a:r>
              <a:rPr sz="1600" b="1" spc="-25" dirty="0">
                <a:solidFill>
                  <a:srgbClr val="FF6699"/>
                </a:solidFill>
                <a:latin typeface="メイリオ"/>
                <a:cs typeface="メイリオ"/>
              </a:rPr>
              <a:t>カバーデザイ</a:t>
            </a:r>
            <a:r>
              <a:rPr sz="1600" b="1" spc="-50" dirty="0">
                <a:solidFill>
                  <a:srgbClr val="FF6699"/>
                </a:solidFill>
                <a:latin typeface="メイリオ"/>
                <a:cs typeface="メイリオ"/>
              </a:rPr>
              <a:t>ン</a:t>
            </a:r>
            <a:endParaRPr sz="1600">
              <a:latin typeface="メイリオ"/>
              <a:cs typeface="メイリオ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46211" y="6129019"/>
            <a:ext cx="2159000" cy="50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メイリオ"/>
                <a:cs typeface="メイリオ"/>
              </a:rPr>
              <a:t>デザインが決まっていなくても</a:t>
            </a:r>
            <a:endParaRPr sz="1200">
              <a:latin typeface="メイリオ"/>
              <a:cs typeface="メイリオ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200" spc="-5" dirty="0">
                <a:latin typeface="メイリオ"/>
                <a:cs typeface="メイリオ"/>
              </a:rPr>
              <a:t>左記のようにおしゃれに完成！</a:t>
            </a:r>
            <a:endParaRPr sz="1200">
              <a:latin typeface="メイリオ"/>
              <a:cs typeface="メイリオ"/>
            </a:endParaRPr>
          </a:p>
        </p:txBody>
      </p:sp>
      <p:pic>
        <p:nvPicPr>
          <p:cNvPr id="28" name="object 2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766602" y="3180587"/>
            <a:ext cx="4009504" cy="1324355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4B476FD-DD27-87E2-9225-8E36A2C8F0FA}"/>
              </a:ext>
            </a:extLst>
          </p:cNvPr>
          <p:cNvSpPr txBox="1"/>
          <p:nvPr/>
        </p:nvSpPr>
        <p:spPr>
          <a:xfrm>
            <a:off x="393700" y="838621"/>
            <a:ext cx="2757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2000" b="1" baseline="-27777" dirty="0">
                <a:latin typeface="メイリオ"/>
                <a:cs typeface="メイリオ"/>
              </a:rPr>
              <a:t>ブックカバー付きカタログギフ</a:t>
            </a:r>
            <a:r>
              <a:rPr lang="ja-JP" altLang="en-US" sz="2000" b="1" spc="-75" baseline="-27777" dirty="0">
                <a:latin typeface="メイリオ"/>
                <a:cs typeface="メイリオ"/>
              </a:rPr>
              <a:t>ト</a:t>
            </a:r>
            <a:endParaRPr kumimoji="1" lang="ja-JP" alt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9039" y="1844589"/>
            <a:ext cx="2768600" cy="109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メイリオ"/>
                <a:cs typeface="メイリオ"/>
              </a:rPr>
              <a:t>カタログギフトにセットする</a:t>
            </a:r>
            <a:endParaRPr sz="1200">
              <a:latin typeface="メイリオ"/>
              <a:cs typeface="メイリオ"/>
            </a:endParaRPr>
          </a:p>
          <a:p>
            <a:pPr marL="12700" marR="5080">
              <a:lnSpc>
                <a:spcPct val="162500"/>
              </a:lnSpc>
            </a:pPr>
            <a:r>
              <a:rPr sz="1200" spc="-5" dirty="0">
                <a:latin typeface="メイリオ"/>
                <a:cs typeface="メイリオ"/>
              </a:rPr>
              <a:t>ブックカバーをコミコミ価格でご提供！お好きなデザインを選んで</a:t>
            </a:r>
            <a:endParaRPr sz="1200">
              <a:latin typeface="メイリオ"/>
              <a:cs typeface="メイリオ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200" spc="-5" dirty="0">
                <a:latin typeface="メイリオ"/>
                <a:cs typeface="メイリオ"/>
              </a:rPr>
              <a:t>オリジナル記念品を作りませんか？</a:t>
            </a:r>
            <a:endParaRPr sz="1200">
              <a:latin typeface="メイリオ"/>
              <a:cs typeface="メイリオ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57075" y="1855867"/>
            <a:ext cx="1854200" cy="199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メイリオ"/>
                <a:cs typeface="メイリオ"/>
              </a:rPr>
              <a:t>カードタイプまたは</a:t>
            </a:r>
            <a:endParaRPr sz="1200">
              <a:latin typeface="メイリオ"/>
              <a:cs typeface="メイリオ"/>
            </a:endParaRPr>
          </a:p>
          <a:p>
            <a:pPr marL="12700" marR="157480" algn="just">
              <a:lnSpc>
                <a:spcPct val="162500"/>
              </a:lnSpc>
            </a:pPr>
            <a:r>
              <a:rPr sz="1200" spc="-5" dirty="0">
                <a:latin typeface="メイリオ"/>
                <a:cs typeface="メイリオ"/>
              </a:rPr>
              <a:t>便箋タイプから選べる、当店人気の挨拶状です。</a:t>
            </a:r>
            <a:r>
              <a:rPr sz="1200" spc="-10" dirty="0">
                <a:latin typeface="メイリオ"/>
                <a:cs typeface="メイリオ"/>
              </a:rPr>
              <a:t>他にはない「感謝」</a:t>
            </a:r>
            <a:endParaRPr sz="1200">
              <a:latin typeface="メイリオ"/>
              <a:cs typeface="メイリオ"/>
            </a:endParaRPr>
          </a:p>
          <a:p>
            <a:pPr marL="12700" marR="5080">
              <a:lnSpc>
                <a:spcPct val="162500"/>
              </a:lnSpc>
            </a:pPr>
            <a:r>
              <a:rPr sz="1200" spc="-5" dirty="0">
                <a:latin typeface="メイリオ"/>
                <a:cs typeface="メイリオ"/>
              </a:rPr>
              <a:t>「絆」の文字を大きく表現したデザイン性の高い</a:t>
            </a:r>
            <a:endParaRPr sz="1200">
              <a:latin typeface="メイリオ"/>
              <a:cs typeface="メイリオ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200" spc="-5" dirty="0">
                <a:latin typeface="メイリオ"/>
                <a:cs typeface="メイリオ"/>
              </a:rPr>
              <a:t>挨拶状もご用意しています</a:t>
            </a:r>
            <a:endParaRPr sz="1200">
              <a:latin typeface="メイリオ"/>
              <a:cs typeface="メイリオ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91853" y="4980067"/>
            <a:ext cx="1549400" cy="109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メイリオ"/>
                <a:cs typeface="メイリオ"/>
              </a:rPr>
              <a:t>一般的なお熨斗から</a:t>
            </a:r>
            <a:endParaRPr sz="1200">
              <a:latin typeface="メイリオ"/>
              <a:cs typeface="メイリオ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200" spc="-10" dirty="0">
                <a:latin typeface="メイリオ"/>
                <a:cs typeface="メイリオ"/>
              </a:rPr>
              <a:t>デザインのしなど</a:t>
            </a:r>
            <a:endParaRPr sz="1200">
              <a:latin typeface="メイリオ"/>
              <a:cs typeface="メイリオ"/>
            </a:endParaRPr>
          </a:p>
          <a:p>
            <a:pPr marL="12700" marR="5080">
              <a:lnSpc>
                <a:spcPct val="162500"/>
              </a:lnSpc>
            </a:pPr>
            <a:r>
              <a:rPr sz="1200" spc="-5" dirty="0">
                <a:latin typeface="メイリオ"/>
                <a:cs typeface="メイリオ"/>
              </a:rPr>
              <a:t>様々なお熨斗・包装紙をご用意しています。</a:t>
            </a:r>
            <a:endParaRPr sz="1200">
              <a:latin typeface="メイリオ"/>
              <a:cs typeface="メイリオ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5456" y="4957512"/>
            <a:ext cx="2921000" cy="50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メイリオ"/>
                <a:cs typeface="メイリオ"/>
              </a:rPr>
              <a:t>お手渡しの際にこだわった高級手提げ袋を</a:t>
            </a:r>
            <a:endParaRPr sz="1200">
              <a:latin typeface="メイリオ"/>
              <a:cs typeface="メイリオ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200" spc="-5" dirty="0">
                <a:latin typeface="メイリオ"/>
                <a:cs typeface="メイリオ"/>
              </a:rPr>
              <a:t>２種類からお選びいただけます。</a:t>
            </a:r>
            <a:endParaRPr sz="1200">
              <a:latin typeface="メイリオ"/>
              <a:cs typeface="メイリオ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30965" y="5161271"/>
            <a:ext cx="2311400" cy="50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メイリオ"/>
                <a:cs typeface="メイリオ"/>
              </a:rPr>
              <a:t>商品を全て一括送りする場合は、</a:t>
            </a:r>
            <a:endParaRPr sz="1200">
              <a:latin typeface="メイリオ"/>
              <a:cs typeface="メイリオ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200" spc="-5" dirty="0">
                <a:latin typeface="メイリオ"/>
                <a:cs typeface="メイリオ"/>
              </a:rPr>
              <a:t>便利な送料無料対応です！</a:t>
            </a:r>
            <a:endParaRPr sz="1200">
              <a:latin typeface="メイリオ"/>
              <a:cs typeface="メイリオ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415" y="5792715"/>
            <a:ext cx="1444751" cy="126467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901991" y="4442511"/>
            <a:ext cx="1623060" cy="376555"/>
            <a:chOff x="7901991" y="4442511"/>
            <a:chExt cx="1623060" cy="37655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1991" y="4442511"/>
              <a:ext cx="1622805" cy="37612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328660" y="4486655"/>
              <a:ext cx="1053465" cy="264160"/>
            </a:xfrm>
            <a:custGeom>
              <a:avLst/>
              <a:gdLst/>
              <a:ahLst/>
              <a:cxnLst/>
              <a:rect l="l" t="t" r="r" b="b"/>
              <a:pathLst>
                <a:path w="1053465" h="264160">
                  <a:moveTo>
                    <a:pt x="1053083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053083" y="263651"/>
                  </a:lnTo>
                  <a:lnTo>
                    <a:pt x="1053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272164" y="2925203"/>
            <a:ext cx="2933065" cy="1365250"/>
            <a:chOff x="5272164" y="2925203"/>
            <a:chExt cx="2933065" cy="136525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4240" y="2945891"/>
              <a:ext cx="950581" cy="13441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2164" y="2925203"/>
              <a:ext cx="950581" cy="134264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65317" y="2941472"/>
              <a:ext cx="950200" cy="1342643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3499103" y="5122163"/>
            <a:ext cx="3512820" cy="2148205"/>
            <a:chOff x="3499103" y="5122163"/>
            <a:chExt cx="3512820" cy="214820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9103" y="5122163"/>
              <a:ext cx="2351531" cy="173836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2287" y="6137147"/>
              <a:ext cx="1659635" cy="1132673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88276" y="1062227"/>
            <a:ext cx="4553585" cy="3074670"/>
            <a:chOff x="488276" y="1062227"/>
            <a:chExt cx="4553585" cy="3074670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8276" y="1062227"/>
              <a:ext cx="1451762" cy="197572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0371" y="2726118"/>
              <a:ext cx="4351019" cy="141033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592324" y="1380743"/>
              <a:ext cx="1668780" cy="196850"/>
            </a:xfrm>
            <a:custGeom>
              <a:avLst/>
              <a:gdLst/>
              <a:ahLst/>
              <a:cxnLst/>
              <a:rect l="l" t="t" r="r" b="b"/>
              <a:pathLst>
                <a:path w="1668779" h="196850">
                  <a:moveTo>
                    <a:pt x="1668780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1668780" y="196596"/>
                  </a:lnTo>
                  <a:lnTo>
                    <a:pt x="1668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710688" y="1332991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-OTF リュウミン Pro B-KL"/>
                <a:cs typeface="A-OTF リュウミン Pro B-KL"/>
              </a:rPr>
              <a:t>ブックカバー</a:t>
            </a:r>
            <a:endParaRPr sz="1800">
              <a:latin typeface="A-OTF リュウミン Pro B-KL"/>
              <a:cs typeface="A-OTF リュウミン Pro B-K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894064" y="1353311"/>
            <a:ext cx="1053465" cy="262255"/>
          </a:xfrm>
          <a:custGeom>
            <a:avLst/>
            <a:gdLst/>
            <a:ahLst/>
            <a:cxnLst/>
            <a:rect l="l" t="t" r="r" b="b"/>
            <a:pathLst>
              <a:path w="1053465" h="262255">
                <a:moveTo>
                  <a:pt x="1053083" y="0"/>
                </a:moveTo>
                <a:lnTo>
                  <a:pt x="0" y="0"/>
                </a:lnTo>
                <a:lnTo>
                  <a:pt x="0" y="262127"/>
                </a:lnTo>
                <a:lnTo>
                  <a:pt x="1053083" y="262127"/>
                </a:lnTo>
                <a:lnTo>
                  <a:pt x="105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039859" y="1328419"/>
            <a:ext cx="74803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25" dirty="0">
                <a:latin typeface="A-OTF リュウミン Pro B-KL"/>
                <a:cs typeface="A-OTF リュウミン Pro B-KL"/>
              </a:rPr>
              <a:t>挨拶</a:t>
            </a:r>
            <a:r>
              <a:rPr sz="1900" b="1" spc="-50" dirty="0">
                <a:latin typeface="A-OTF リュウミン Pro B-KL"/>
                <a:cs typeface="A-OTF リュウミン Pro B-KL"/>
              </a:rPr>
              <a:t>状</a:t>
            </a:r>
            <a:endParaRPr sz="1900">
              <a:latin typeface="A-OTF リュウミン Pro B-KL"/>
              <a:cs typeface="A-OTF リュウミン Pro B-K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07719" y="4504943"/>
            <a:ext cx="1053465" cy="264160"/>
          </a:xfrm>
          <a:custGeom>
            <a:avLst/>
            <a:gdLst/>
            <a:ahLst/>
            <a:cxnLst/>
            <a:rect l="l" t="t" r="r" b="b"/>
            <a:pathLst>
              <a:path w="1053464" h="264160">
                <a:moveTo>
                  <a:pt x="1053084" y="0"/>
                </a:moveTo>
                <a:lnTo>
                  <a:pt x="0" y="0"/>
                </a:lnTo>
                <a:lnTo>
                  <a:pt x="0" y="263651"/>
                </a:lnTo>
                <a:lnTo>
                  <a:pt x="1053084" y="263651"/>
                </a:lnTo>
                <a:lnTo>
                  <a:pt x="1053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88922" y="4471003"/>
            <a:ext cx="988694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25" dirty="0">
                <a:latin typeface="A-OTF リュウミン Pro B-KL"/>
                <a:cs typeface="A-OTF リュウミン Pro B-KL"/>
              </a:rPr>
              <a:t>手提げ</a:t>
            </a:r>
            <a:r>
              <a:rPr sz="1900" b="1" spc="-50" dirty="0">
                <a:latin typeface="A-OTF リュウミン Pro B-KL"/>
                <a:cs typeface="A-OTF リュウミン Pro B-KL"/>
              </a:rPr>
              <a:t>袋</a:t>
            </a:r>
            <a:endParaRPr sz="1900">
              <a:latin typeface="A-OTF リュウミン Pro B-KL"/>
              <a:cs typeface="A-OTF リュウミン Pro B-K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61103" y="4768595"/>
            <a:ext cx="1053465" cy="2698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255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65"/>
              </a:spcBef>
            </a:pPr>
            <a:r>
              <a:rPr sz="1700" b="1" spc="-90" dirty="0">
                <a:latin typeface="A-OTF リュウミン Pro B-KL"/>
                <a:cs typeface="A-OTF リュウミン Pro B-KL"/>
              </a:rPr>
              <a:t>熨斗,包装</a:t>
            </a:r>
            <a:endParaRPr sz="1700">
              <a:latin typeface="A-OTF リュウミン Pro B-KL"/>
              <a:cs typeface="A-OTF リュウミン Pro B-K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16543" y="4454810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-OTF リュウミン Pro B-KL"/>
                <a:cs typeface="A-OTF リュウミン Pro B-KL"/>
              </a:rPr>
              <a:t>送料無料</a:t>
            </a:r>
            <a:endParaRPr sz="1800">
              <a:latin typeface="A-OTF リュウミン Pro B-KL"/>
              <a:cs typeface="A-OTF リュウミン Pro B-K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09050" y="4809648"/>
            <a:ext cx="159067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10" dirty="0">
                <a:latin typeface="A-OTF リュウミン Pro B-KL"/>
                <a:cs typeface="A-OTF リュウミン Pro B-KL"/>
              </a:rPr>
              <a:t>※一括納品の場合に限りま</a:t>
            </a:r>
            <a:r>
              <a:rPr sz="950" b="1" spc="-50" dirty="0">
                <a:latin typeface="A-OTF リュウミン Pro B-KL"/>
                <a:cs typeface="A-OTF リュウミン Pro B-KL"/>
              </a:rPr>
              <a:t>す</a:t>
            </a:r>
            <a:endParaRPr sz="950">
              <a:latin typeface="A-OTF リュウミン Pro B-KL"/>
              <a:cs typeface="A-OTF リュウミン Pro B-KL"/>
            </a:endParaRPr>
          </a:p>
        </p:txBody>
      </p:sp>
      <p:sp>
        <p:nvSpPr>
          <p:cNvPr id="34" name="object 13">
            <a:extLst>
              <a:ext uri="{FF2B5EF4-FFF2-40B4-BE49-F238E27FC236}">
                <a16:creationId xmlns:a16="http://schemas.microsoft.com/office/drawing/2014/main" id="{DF871504-B5BC-74AF-191A-49FCE0927D9E}"/>
              </a:ext>
            </a:extLst>
          </p:cNvPr>
          <p:cNvSpPr txBox="1">
            <a:spLocks/>
          </p:cNvSpPr>
          <p:nvPr/>
        </p:nvSpPr>
        <p:spPr>
          <a:xfrm>
            <a:off x="201930" y="387768"/>
            <a:ext cx="1028953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メイリオ"/>
                <a:ea typeface="+mj-ea"/>
                <a:cs typeface="メイリオ"/>
              </a:defRPr>
            </a:lvl1pPr>
          </a:lstStyle>
          <a:p>
            <a:pPr marL="3175" marR="73025" algn="ctr">
              <a:spcBef>
                <a:spcPts val="95"/>
              </a:spcBef>
            </a:pPr>
            <a:r>
              <a:rPr lang="en-US" altLang="ja-JP" spc="-25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pc="-35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つの無料サービ</a:t>
            </a:r>
            <a:r>
              <a:rPr lang="ja-JP" altLang="en-US" spc="-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39" y="195071"/>
            <a:ext cx="10285730" cy="715010"/>
            <a:chOff x="205739" y="195071"/>
            <a:chExt cx="10285730" cy="715010"/>
          </a:xfrm>
        </p:grpSpPr>
        <p:sp>
          <p:nvSpPr>
            <p:cNvPr id="3" name="object 3"/>
            <p:cNvSpPr/>
            <p:nvPr/>
          </p:nvSpPr>
          <p:spPr>
            <a:xfrm>
              <a:off x="205739" y="195071"/>
              <a:ext cx="10285730" cy="40005"/>
            </a:xfrm>
            <a:custGeom>
              <a:avLst/>
              <a:gdLst/>
              <a:ahLst/>
              <a:cxnLst/>
              <a:rect l="l" t="t" r="r" b="b"/>
              <a:pathLst>
                <a:path w="10285730" h="40004">
                  <a:moveTo>
                    <a:pt x="0" y="39624"/>
                  </a:moveTo>
                  <a:lnTo>
                    <a:pt x="10285476" y="39624"/>
                  </a:lnTo>
                  <a:lnTo>
                    <a:pt x="10285476" y="0"/>
                  </a:lnTo>
                  <a:lnTo>
                    <a:pt x="0" y="0"/>
                  </a:lnTo>
                  <a:lnTo>
                    <a:pt x="0" y="39624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5739" y="234695"/>
              <a:ext cx="10285730" cy="675640"/>
            </a:xfrm>
            <a:custGeom>
              <a:avLst/>
              <a:gdLst/>
              <a:ahLst/>
              <a:cxnLst/>
              <a:rect l="l" t="t" r="r" b="b"/>
              <a:pathLst>
                <a:path w="10285730" h="675640">
                  <a:moveTo>
                    <a:pt x="10285476" y="0"/>
                  </a:moveTo>
                  <a:lnTo>
                    <a:pt x="0" y="0"/>
                  </a:lnTo>
                  <a:lnTo>
                    <a:pt x="0" y="675131"/>
                  </a:lnTo>
                  <a:lnTo>
                    <a:pt x="10285476" y="675131"/>
                  </a:lnTo>
                  <a:lnTo>
                    <a:pt x="10285476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002" y="5649672"/>
            <a:ext cx="4049745" cy="154727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291" y="5038147"/>
            <a:ext cx="2959587" cy="4254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69699" y="5035638"/>
            <a:ext cx="2971732" cy="42886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98724" y="5807963"/>
            <a:ext cx="1038165" cy="139252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303828" y="5569434"/>
            <a:ext cx="2444750" cy="1739900"/>
            <a:chOff x="5303828" y="5569434"/>
            <a:chExt cx="2444750" cy="173990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9232" y="5817552"/>
              <a:ext cx="1039315" cy="13964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3828" y="5569434"/>
              <a:ext cx="1371912" cy="1739795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57870" y="5803302"/>
            <a:ext cx="1039685" cy="139252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723690" y="2190234"/>
            <a:ext cx="2342515" cy="1972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メイリオ"/>
                <a:cs typeface="メイリオ"/>
              </a:rPr>
              <a:t>カラーや写真枚数、書体など</a:t>
            </a:r>
            <a:endParaRPr sz="1400">
              <a:latin typeface="メイリオ"/>
              <a:cs typeface="メイリオ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400" spc="-5" dirty="0">
                <a:latin typeface="メイリオ"/>
                <a:cs typeface="メイリオ"/>
              </a:rPr>
              <a:t>各デザインから様々な</a:t>
            </a:r>
            <a:endParaRPr sz="1400">
              <a:latin typeface="メイリオ"/>
              <a:cs typeface="メイリオ"/>
            </a:endParaRPr>
          </a:p>
          <a:p>
            <a:pPr marL="12700" marR="538480">
              <a:lnSpc>
                <a:spcPct val="162100"/>
              </a:lnSpc>
              <a:spcBef>
                <a:spcPts val="15"/>
              </a:spcBef>
            </a:pPr>
            <a:r>
              <a:rPr sz="1400" spc="-5" dirty="0">
                <a:latin typeface="メイリオ"/>
                <a:cs typeface="メイリオ"/>
              </a:rPr>
              <a:t>お好きな組み合わせをお選びいただけます！</a:t>
            </a:r>
            <a:endParaRPr sz="1400">
              <a:latin typeface="メイリオ"/>
              <a:cs typeface="メイリオ"/>
            </a:endParaRPr>
          </a:p>
          <a:p>
            <a:pPr marL="12700" marR="182880">
              <a:lnSpc>
                <a:spcPct val="162100"/>
              </a:lnSpc>
              <a:spcBef>
                <a:spcPts val="10"/>
              </a:spcBef>
            </a:pPr>
            <a:r>
              <a:rPr sz="1400" spc="-10" dirty="0">
                <a:latin typeface="メイリオ"/>
                <a:cs typeface="メイリオ"/>
              </a:rPr>
              <a:t>記憶に残る記念品になる事間違いなしです！</a:t>
            </a:r>
            <a:endParaRPr sz="1400">
              <a:latin typeface="メイリオ"/>
              <a:cs typeface="メイリオ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8543" y="3196234"/>
            <a:ext cx="1938306" cy="161622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7663" y="1048299"/>
            <a:ext cx="2471915" cy="20099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61767" y="3196132"/>
            <a:ext cx="1970963" cy="160583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197235" y="1029973"/>
            <a:ext cx="2471543" cy="201473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423179" y="3189325"/>
            <a:ext cx="1972487" cy="160431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654990" y="1077563"/>
            <a:ext cx="1095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小塚明朝 Pro B"/>
                <a:cs typeface="小塚明朝 Pro B"/>
              </a:rPr>
              <a:t>エクセレント</a:t>
            </a:r>
            <a:endParaRPr sz="1400">
              <a:latin typeface="小塚明朝 Pro B"/>
              <a:cs typeface="小塚明朝 Pro B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04158" y="1077563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小塚明朝 Pro B"/>
                <a:cs typeface="小塚明朝 Pro B"/>
              </a:rPr>
              <a:t>感謝</a:t>
            </a:r>
            <a:endParaRPr sz="1400">
              <a:latin typeface="小塚明朝 Pro B"/>
              <a:cs typeface="小塚明朝 Pro B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12574" y="3183064"/>
            <a:ext cx="1092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小塚明朝 Pro B"/>
                <a:cs typeface="小塚明朝 Pro B"/>
              </a:rPr>
              <a:t>アニバーサリー</a:t>
            </a:r>
            <a:endParaRPr sz="1200">
              <a:latin typeface="小塚明朝 Pro B"/>
              <a:cs typeface="小塚明朝 Pro B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08641" y="3156013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小塚明朝 Pro B"/>
                <a:cs typeface="小塚明朝 Pro B"/>
              </a:rPr>
              <a:t>桜</a:t>
            </a:r>
            <a:endParaRPr sz="1200">
              <a:latin typeface="小塚明朝 Pro B"/>
              <a:cs typeface="小塚明朝 Pro B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01661" y="3163175"/>
            <a:ext cx="482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小塚明朝 Pro B"/>
                <a:cs typeface="小塚明朝 Pro B"/>
              </a:rPr>
              <a:t>スター</a:t>
            </a:r>
            <a:endParaRPr sz="1200">
              <a:latin typeface="小塚明朝 Pro B"/>
              <a:cs typeface="小塚明朝 Pro B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611198" y="1092707"/>
            <a:ext cx="2325370" cy="767715"/>
            <a:chOff x="7611198" y="1092707"/>
            <a:chExt cx="2325370" cy="767715"/>
          </a:xfrm>
        </p:grpSpPr>
        <p:sp>
          <p:nvSpPr>
            <p:cNvPr id="25" name="object 25"/>
            <p:cNvSpPr/>
            <p:nvPr/>
          </p:nvSpPr>
          <p:spPr>
            <a:xfrm>
              <a:off x="7611198" y="1575218"/>
              <a:ext cx="2260600" cy="285115"/>
            </a:xfrm>
            <a:custGeom>
              <a:avLst/>
              <a:gdLst/>
              <a:ahLst/>
              <a:cxnLst/>
              <a:rect l="l" t="t" r="r" b="b"/>
              <a:pathLst>
                <a:path w="2260600" h="285114">
                  <a:moveTo>
                    <a:pt x="2260346" y="0"/>
                  </a:moveTo>
                  <a:lnTo>
                    <a:pt x="0" y="0"/>
                  </a:lnTo>
                  <a:lnTo>
                    <a:pt x="0" y="285114"/>
                  </a:lnTo>
                  <a:lnTo>
                    <a:pt x="2260346" y="285114"/>
                  </a:lnTo>
                  <a:lnTo>
                    <a:pt x="2260346" y="0"/>
                  </a:lnTo>
                  <a:close/>
                </a:path>
              </a:pathLst>
            </a:custGeom>
            <a:solidFill>
              <a:srgbClr val="FFFFCC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26680" y="1092707"/>
              <a:ext cx="874775" cy="71932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26680" y="1092707"/>
              <a:ext cx="1696211" cy="71932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26680" y="1092707"/>
              <a:ext cx="1674876" cy="7193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21624" y="1092707"/>
              <a:ext cx="1514855" cy="71932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03436" y="1092707"/>
              <a:ext cx="733043" cy="71932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183624" y="1092707"/>
              <a:ext cx="752843" cy="719328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7806608" y="1080637"/>
            <a:ext cx="18910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小塚明朝 Pro B"/>
                <a:cs typeface="小塚明朝 Pro B"/>
              </a:rPr>
              <a:t>全</a:t>
            </a:r>
            <a:r>
              <a:rPr sz="4800" b="1" dirty="0">
                <a:solidFill>
                  <a:srgbClr val="FF0000"/>
                </a:solidFill>
                <a:latin typeface="小塚明朝 Pro B"/>
                <a:cs typeface="小塚明朝 Pro B"/>
              </a:rPr>
              <a:t>５</a:t>
            </a:r>
            <a:r>
              <a:rPr sz="3000" b="1" spc="-20" dirty="0">
                <a:solidFill>
                  <a:srgbClr val="FF0000"/>
                </a:solidFill>
                <a:latin typeface="小塚明朝 Pro B"/>
                <a:cs typeface="小塚明朝 Pro B"/>
              </a:rPr>
              <a:t>種類!</a:t>
            </a:r>
            <a:endParaRPr sz="3000">
              <a:latin typeface="小塚明朝 Pro B"/>
              <a:cs typeface="小塚明朝 Pro B"/>
            </a:endParaRPr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CBF6B6CD-1E01-E170-4E7B-CAF34FB18B43}"/>
              </a:ext>
            </a:extLst>
          </p:cNvPr>
          <p:cNvSpPr txBox="1">
            <a:spLocks/>
          </p:cNvSpPr>
          <p:nvPr/>
        </p:nvSpPr>
        <p:spPr>
          <a:xfrm>
            <a:off x="201930" y="395625"/>
            <a:ext cx="1028953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メイリオ"/>
                <a:ea typeface="+mj-ea"/>
                <a:cs typeface="メイリオ"/>
              </a:defRPr>
            </a:lvl1pPr>
          </a:lstStyle>
          <a:p>
            <a:pPr marL="3175" marR="48260" algn="ctr">
              <a:spcBef>
                <a:spcPts val="95"/>
              </a:spcBef>
            </a:pPr>
            <a:r>
              <a:rPr lang="ja-JP" altLang="en-US" spc="-35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表面デザイ</a:t>
            </a:r>
            <a:r>
              <a:rPr lang="ja-JP" altLang="en-US" spc="-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ン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39" y="195071"/>
            <a:ext cx="10285730" cy="715010"/>
            <a:chOff x="205739" y="195071"/>
            <a:chExt cx="10285730" cy="715010"/>
          </a:xfrm>
        </p:grpSpPr>
        <p:sp>
          <p:nvSpPr>
            <p:cNvPr id="3" name="object 3"/>
            <p:cNvSpPr/>
            <p:nvPr/>
          </p:nvSpPr>
          <p:spPr>
            <a:xfrm>
              <a:off x="205739" y="195071"/>
              <a:ext cx="10285730" cy="40005"/>
            </a:xfrm>
            <a:custGeom>
              <a:avLst/>
              <a:gdLst/>
              <a:ahLst/>
              <a:cxnLst/>
              <a:rect l="l" t="t" r="r" b="b"/>
              <a:pathLst>
                <a:path w="10285730" h="40004">
                  <a:moveTo>
                    <a:pt x="0" y="39624"/>
                  </a:moveTo>
                  <a:lnTo>
                    <a:pt x="10285476" y="39624"/>
                  </a:lnTo>
                  <a:lnTo>
                    <a:pt x="10285476" y="0"/>
                  </a:lnTo>
                  <a:lnTo>
                    <a:pt x="0" y="0"/>
                  </a:lnTo>
                  <a:lnTo>
                    <a:pt x="0" y="39624"/>
                  </a:lnTo>
                  <a:close/>
                </a:path>
              </a:pathLst>
            </a:custGeom>
            <a:solidFill>
              <a:srgbClr val="FF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5739" y="234695"/>
              <a:ext cx="10285730" cy="675640"/>
            </a:xfrm>
            <a:custGeom>
              <a:avLst/>
              <a:gdLst/>
              <a:ahLst/>
              <a:cxnLst/>
              <a:rect l="l" t="t" r="r" b="b"/>
              <a:pathLst>
                <a:path w="10285730" h="675640">
                  <a:moveTo>
                    <a:pt x="10285476" y="0"/>
                  </a:moveTo>
                  <a:lnTo>
                    <a:pt x="0" y="0"/>
                  </a:lnTo>
                  <a:lnTo>
                    <a:pt x="0" y="675131"/>
                  </a:lnTo>
                  <a:lnTo>
                    <a:pt x="10285476" y="675131"/>
                  </a:lnTo>
                  <a:lnTo>
                    <a:pt x="10285476" y="0"/>
                  </a:lnTo>
                  <a:close/>
                </a:path>
              </a:pathLst>
            </a:custGeom>
            <a:solidFill>
              <a:srgbClr val="FFE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5163" y="1100285"/>
            <a:ext cx="3170369" cy="4383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66517" y="3109144"/>
            <a:ext cx="2380180" cy="29281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80064" y="1063613"/>
            <a:ext cx="2378420" cy="29219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6171" y="1060524"/>
            <a:ext cx="2375069" cy="28897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8895" y="1559051"/>
            <a:ext cx="1186256" cy="165697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9558" y="3460233"/>
            <a:ext cx="2402716" cy="16940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2809" y="5500293"/>
            <a:ext cx="2415318" cy="165846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72080" y="3570787"/>
            <a:ext cx="2402093" cy="166593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40670" y="5498591"/>
            <a:ext cx="2416390" cy="169533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33062" y="1564221"/>
            <a:ext cx="3067939" cy="267172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23448" y="4421352"/>
            <a:ext cx="3070707" cy="277966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568698" y="1799335"/>
            <a:ext cx="3110230" cy="8680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0" dirty="0">
                <a:latin typeface="メイリオ"/>
                <a:cs typeface="メイリオ"/>
              </a:rPr>
              <a:t>年表・挨拶・写真の3種類か</a:t>
            </a:r>
            <a:r>
              <a:rPr sz="1300" spc="-50" dirty="0">
                <a:latin typeface="メイリオ"/>
                <a:cs typeface="メイリオ"/>
              </a:rPr>
              <a:t>ら</a:t>
            </a:r>
            <a:endParaRPr sz="1300">
              <a:latin typeface="メイリオ"/>
              <a:cs typeface="メイリオ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300" spc="-20" dirty="0">
                <a:latin typeface="メイリオ"/>
                <a:cs typeface="メイリオ"/>
              </a:rPr>
              <a:t>デザインをお選びいただけます</a:t>
            </a:r>
            <a:r>
              <a:rPr sz="1300" spc="-50" dirty="0">
                <a:latin typeface="メイリオ"/>
                <a:cs typeface="メイリオ"/>
              </a:rPr>
              <a:t>。</a:t>
            </a:r>
            <a:endParaRPr sz="1300">
              <a:latin typeface="メイリオ"/>
              <a:cs typeface="メイリオ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300" spc="-10" dirty="0">
                <a:latin typeface="メイリオ"/>
                <a:cs typeface="メイリオ"/>
              </a:rPr>
              <a:t>※step1で</a:t>
            </a:r>
            <a:r>
              <a:rPr sz="1300" spc="-20" dirty="0">
                <a:latin typeface="メイリオ"/>
                <a:cs typeface="メイリオ"/>
              </a:rPr>
              <a:t>選択</a:t>
            </a:r>
            <a:r>
              <a:rPr sz="1300" spc="-10" dirty="0">
                <a:latin typeface="メイリオ"/>
                <a:cs typeface="メイリオ"/>
              </a:rPr>
              <a:t>した</a:t>
            </a:r>
            <a:r>
              <a:rPr sz="1300" spc="-20" dirty="0">
                <a:latin typeface="メイリオ"/>
                <a:cs typeface="メイリオ"/>
              </a:rPr>
              <a:t>カラー</a:t>
            </a:r>
            <a:r>
              <a:rPr sz="1300" spc="-10" dirty="0">
                <a:latin typeface="メイリオ"/>
                <a:cs typeface="メイリオ"/>
              </a:rPr>
              <a:t>と</a:t>
            </a:r>
            <a:r>
              <a:rPr sz="1300" spc="-20" dirty="0">
                <a:latin typeface="メイリオ"/>
                <a:cs typeface="メイリオ"/>
              </a:rPr>
              <a:t>同じ</a:t>
            </a:r>
            <a:r>
              <a:rPr sz="1300" spc="-30" dirty="0">
                <a:latin typeface="メイリオ"/>
                <a:cs typeface="メイリオ"/>
              </a:rPr>
              <a:t>色です。</a:t>
            </a:r>
            <a:endParaRPr sz="1300">
              <a:latin typeface="メイリオ"/>
              <a:cs typeface="メイリオ"/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1601FE1D-B416-87EA-6C5C-30095976B114}"/>
              </a:ext>
            </a:extLst>
          </p:cNvPr>
          <p:cNvSpPr txBox="1">
            <a:spLocks/>
          </p:cNvSpPr>
          <p:nvPr/>
        </p:nvSpPr>
        <p:spPr>
          <a:xfrm>
            <a:off x="201930" y="404021"/>
            <a:ext cx="1028953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メイリオ"/>
                <a:ea typeface="+mj-ea"/>
                <a:cs typeface="メイリオ"/>
              </a:defRPr>
            </a:lvl1pPr>
          </a:lstStyle>
          <a:p>
            <a:pPr marL="3175" marR="69850" algn="ctr">
              <a:spcBef>
                <a:spcPts val="95"/>
              </a:spcBef>
            </a:pPr>
            <a:r>
              <a:rPr lang="ja-JP" altLang="en-US" spc="-35" dirty="0">
                <a:latin typeface="メイリオ" panose="020B0604030504040204" pitchFamily="50" charset="-128"/>
                <a:ea typeface="メイリオ" panose="020B0604030504040204" pitchFamily="50" charset="-128"/>
              </a:rPr>
              <a:t>裏面デザイ</a:t>
            </a:r>
            <a:r>
              <a:rPr lang="ja-JP" altLang="en-US" spc="-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ン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39" y="195071"/>
            <a:ext cx="10285730" cy="715010"/>
            <a:chOff x="205739" y="195071"/>
            <a:chExt cx="10285730" cy="715010"/>
          </a:xfrm>
        </p:grpSpPr>
        <p:sp>
          <p:nvSpPr>
            <p:cNvPr id="3" name="object 3"/>
            <p:cNvSpPr/>
            <p:nvPr/>
          </p:nvSpPr>
          <p:spPr>
            <a:xfrm>
              <a:off x="205739" y="195071"/>
              <a:ext cx="10285730" cy="40005"/>
            </a:xfrm>
            <a:custGeom>
              <a:avLst/>
              <a:gdLst/>
              <a:ahLst/>
              <a:cxnLst/>
              <a:rect l="l" t="t" r="r" b="b"/>
              <a:pathLst>
                <a:path w="10285730" h="40004">
                  <a:moveTo>
                    <a:pt x="0" y="39624"/>
                  </a:moveTo>
                  <a:lnTo>
                    <a:pt x="10285476" y="39624"/>
                  </a:lnTo>
                  <a:lnTo>
                    <a:pt x="10285476" y="0"/>
                  </a:lnTo>
                  <a:lnTo>
                    <a:pt x="0" y="0"/>
                  </a:lnTo>
                  <a:lnTo>
                    <a:pt x="0" y="39624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5739" y="234695"/>
              <a:ext cx="10285730" cy="675640"/>
            </a:xfrm>
            <a:custGeom>
              <a:avLst/>
              <a:gdLst/>
              <a:ahLst/>
              <a:cxnLst/>
              <a:rect l="l" t="t" r="r" b="b"/>
              <a:pathLst>
                <a:path w="10285730" h="675640">
                  <a:moveTo>
                    <a:pt x="10285476" y="0"/>
                  </a:moveTo>
                  <a:lnTo>
                    <a:pt x="0" y="0"/>
                  </a:lnTo>
                  <a:lnTo>
                    <a:pt x="0" y="675131"/>
                  </a:lnTo>
                  <a:lnTo>
                    <a:pt x="10285476" y="675131"/>
                  </a:lnTo>
                  <a:lnTo>
                    <a:pt x="10285476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9635" y="1184160"/>
            <a:ext cx="4876800" cy="146388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707" y="1062227"/>
            <a:ext cx="1348168" cy="171602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1968" y="3322320"/>
            <a:ext cx="2408846" cy="170068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33748" y="3319919"/>
            <a:ext cx="2408847" cy="170068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65632" y="3336188"/>
            <a:ext cx="2407704" cy="170182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5149" y="5612168"/>
            <a:ext cx="2407310" cy="169420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75696" y="5600624"/>
            <a:ext cx="2408847" cy="169610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87768" y="5636324"/>
            <a:ext cx="2408847" cy="169306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284382" y="2964129"/>
            <a:ext cx="193548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A-OTF リュウミン Pro B-KL"/>
                <a:cs typeface="A-OTF リュウミン Pro B-KL"/>
              </a:rPr>
              <a:t>～</a:t>
            </a:r>
            <a:r>
              <a:rPr sz="1350" b="1" spc="-120" dirty="0">
                <a:latin typeface="A-OTF リュウミン Pro B-KL"/>
                <a:cs typeface="A-OTF リュウミン Pro B-KL"/>
              </a:rPr>
              <a:t> オリジナル作成例 ③ </a:t>
            </a:r>
            <a:r>
              <a:rPr sz="1350" b="1" spc="-50" dirty="0">
                <a:latin typeface="A-OTF リュウミン Pro B-KL"/>
                <a:cs typeface="A-OTF リュウミン Pro B-KL"/>
              </a:rPr>
              <a:t>～</a:t>
            </a:r>
            <a:endParaRPr sz="1350">
              <a:latin typeface="A-OTF リュウミン Pro B-KL"/>
              <a:cs typeface="A-OTF リュウミン Pro B-K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76939" y="5252482"/>
            <a:ext cx="193548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A-OTF リュウミン Pro B-KL"/>
                <a:cs typeface="A-OTF リュウミン Pro B-KL"/>
              </a:rPr>
              <a:t>～</a:t>
            </a:r>
            <a:r>
              <a:rPr sz="1350" b="1" spc="-120" dirty="0">
                <a:latin typeface="A-OTF リュウミン Pro B-KL"/>
                <a:cs typeface="A-OTF リュウミン Pro B-KL"/>
              </a:rPr>
              <a:t> オリジナル作成例 ④ </a:t>
            </a:r>
            <a:r>
              <a:rPr sz="1350" b="1" spc="-50" dirty="0">
                <a:latin typeface="A-OTF リュウミン Pro B-KL"/>
                <a:cs typeface="A-OTF リュウミン Pro B-KL"/>
              </a:rPr>
              <a:t>～</a:t>
            </a:r>
            <a:endParaRPr sz="1350">
              <a:latin typeface="A-OTF リュウミン Pro B-KL"/>
              <a:cs typeface="A-OTF リュウミン Pro B-K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91510" y="5243355"/>
            <a:ext cx="193548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A-OTF リュウミン Pro B-KL"/>
                <a:cs typeface="A-OTF リュウミン Pro B-KL"/>
              </a:rPr>
              <a:t>～</a:t>
            </a:r>
            <a:r>
              <a:rPr sz="1350" b="1" spc="-120" dirty="0">
                <a:latin typeface="A-OTF リュウミン Pro B-KL"/>
                <a:cs typeface="A-OTF リュウミン Pro B-KL"/>
              </a:rPr>
              <a:t> オリジナル作成例 ⑤ </a:t>
            </a:r>
            <a:r>
              <a:rPr sz="1350" b="1" spc="-50" dirty="0">
                <a:latin typeface="A-OTF リュウミン Pro B-KL"/>
                <a:cs typeface="A-OTF リュウミン Pro B-KL"/>
              </a:rPr>
              <a:t>～</a:t>
            </a:r>
            <a:endParaRPr sz="1350">
              <a:latin typeface="A-OTF リュウミン Pro B-KL"/>
              <a:cs typeface="A-OTF リュウミン Pro B-K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04531" y="5262471"/>
            <a:ext cx="193548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A-OTF リュウミン Pro B-KL"/>
                <a:cs typeface="A-OTF リュウミン Pro B-KL"/>
              </a:rPr>
              <a:t>～</a:t>
            </a:r>
            <a:r>
              <a:rPr sz="1350" b="1" spc="-120" dirty="0">
                <a:latin typeface="A-OTF リュウミン Pro B-KL"/>
                <a:cs typeface="A-OTF リュウミン Pro B-KL"/>
              </a:rPr>
              <a:t> オリジナル作成例 ⑥ </a:t>
            </a:r>
            <a:r>
              <a:rPr sz="1350" b="1" spc="-50" dirty="0">
                <a:latin typeface="A-OTF リュウミン Pro B-KL"/>
                <a:cs typeface="A-OTF リュウミン Pro B-KL"/>
              </a:rPr>
              <a:t>～</a:t>
            </a:r>
            <a:endParaRPr sz="1350">
              <a:latin typeface="A-OTF リュウミン Pro B-KL"/>
              <a:cs typeface="A-OTF リュウミン Pro B-KL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F32A5F59-F5EB-2F05-5994-59D520D86A93}"/>
              </a:ext>
            </a:extLst>
          </p:cNvPr>
          <p:cNvSpPr txBox="1">
            <a:spLocks/>
          </p:cNvSpPr>
          <p:nvPr/>
        </p:nvSpPr>
        <p:spPr>
          <a:xfrm>
            <a:off x="198122" y="377034"/>
            <a:ext cx="1028953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メイリオ"/>
                <a:ea typeface="+mj-ea"/>
                <a:cs typeface="メイリオ"/>
              </a:defRPr>
            </a:lvl1pPr>
          </a:lstStyle>
          <a:p>
            <a:pPr marL="3175" marR="138430" algn="ctr">
              <a:spcBef>
                <a:spcPts val="95"/>
              </a:spcBef>
            </a:pPr>
            <a:r>
              <a:rPr lang="ja-JP" altLang="en-US" spc="-35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オリジナルデザインについ</a:t>
            </a:r>
            <a:r>
              <a:rPr lang="ja-JP" altLang="en-US" spc="-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て</a:t>
            </a:r>
          </a:p>
        </p:txBody>
      </p:sp>
      <p:sp>
        <p:nvSpPr>
          <p:cNvPr id="25" name="object 7">
            <a:extLst>
              <a:ext uri="{FF2B5EF4-FFF2-40B4-BE49-F238E27FC236}">
                <a16:creationId xmlns:a16="http://schemas.microsoft.com/office/drawing/2014/main" id="{FC0C4E6E-72E9-10D6-6938-3A0AA9A612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76939" y="1078150"/>
            <a:ext cx="4899660" cy="1548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005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御社オリジナルデータでおしゃれに変身！</a:t>
            </a:r>
          </a:p>
          <a:p>
            <a:pPr marL="733425">
              <a:lnSpc>
                <a:spcPct val="100000"/>
              </a:lnSpc>
              <a:spcBef>
                <a:spcPts val="1740"/>
              </a:spcBef>
            </a:pPr>
            <a:r>
              <a:rPr sz="1200" b="0" spc="-5" dirty="0">
                <a:solidFill>
                  <a:srgbClr val="000000"/>
                </a:solidFill>
                <a:latin typeface="メイリオ"/>
                <a:cs typeface="メイリオ"/>
              </a:rPr>
              <a:t>完全データを支給していただき、</a:t>
            </a:r>
            <a:endParaRPr sz="1200" dirty="0">
              <a:latin typeface="メイリオ"/>
              <a:cs typeface="メイリオ"/>
            </a:endParaRPr>
          </a:p>
          <a:p>
            <a:pPr marL="733425" marR="1320165">
              <a:lnSpc>
                <a:spcPct val="162500"/>
              </a:lnSpc>
            </a:pPr>
            <a:r>
              <a:rPr sz="1200" b="0" dirty="0">
                <a:solidFill>
                  <a:srgbClr val="000000"/>
                </a:solidFill>
                <a:latin typeface="メイリオ"/>
                <a:cs typeface="メイリオ"/>
              </a:rPr>
              <a:t>世界で</a:t>
            </a:r>
            <a:r>
              <a:rPr sz="1200" b="0" spc="-10" dirty="0">
                <a:solidFill>
                  <a:srgbClr val="000000"/>
                </a:solidFill>
                <a:latin typeface="メイリオ"/>
                <a:cs typeface="メイリオ"/>
              </a:rPr>
              <a:t>1</a:t>
            </a:r>
            <a:r>
              <a:rPr sz="1200" b="0" spc="-5" dirty="0">
                <a:solidFill>
                  <a:srgbClr val="000000"/>
                </a:solidFill>
                <a:latin typeface="メイリオ"/>
                <a:cs typeface="メイリオ"/>
              </a:rPr>
              <a:t>つだけの記念品が作成できます！当店の既製デザインをモチーフに</a:t>
            </a:r>
            <a:endParaRPr sz="1200" dirty="0">
              <a:latin typeface="メイリオ"/>
              <a:cs typeface="メイリオ"/>
            </a:endParaRPr>
          </a:p>
          <a:p>
            <a:pPr marL="733425">
              <a:lnSpc>
                <a:spcPct val="100000"/>
              </a:lnSpc>
              <a:spcBef>
                <a:spcPts val="900"/>
              </a:spcBef>
            </a:pPr>
            <a:r>
              <a:rPr sz="1200" b="0" spc="-5" dirty="0" err="1">
                <a:solidFill>
                  <a:srgbClr val="000000"/>
                </a:solidFill>
                <a:latin typeface="メイリオ"/>
                <a:cs typeface="メイリオ"/>
              </a:rPr>
              <a:t>有償でプチ編集も可能となります</a:t>
            </a:r>
            <a:r>
              <a:rPr sz="1200" b="0" spc="-5" dirty="0">
                <a:solidFill>
                  <a:srgbClr val="000000"/>
                </a:solidFill>
                <a:latin typeface="メイリオ"/>
                <a:cs typeface="メイリオ"/>
              </a:rPr>
              <a:t>。</a:t>
            </a:r>
            <a:endParaRPr sz="1200" dirty="0">
              <a:latin typeface="メイリオ"/>
              <a:cs typeface="メイリオ"/>
            </a:endParaRPr>
          </a:p>
        </p:txBody>
      </p:sp>
      <p:sp>
        <p:nvSpPr>
          <p:cNvPr id="26" name="object 15">
            <a:extLst>
              <a:ext uri="{FF2B5EF4-FFF2-40B4-BE49-F238E27FC236}">
                <a16:creationId xmlns:a16="http://schemas.microsoft.com/office/drawing/2014/main" id="{C17FFE65-2653-969B-75CA-105D62AF740C}"/>
              </a:ext>
            </a:extLst>
          </p:cNvPr>
          <p:cNvSpPr txBox="1"/>
          <p:nvPr/>
        </p:nvSpPr>
        <p:spPr>
          <a:xfrm>
            <a:off x="4270431" y="2964129"/>
            <a:ext cx="1935480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A-OTF リュウミン Pro B-KL"/>
                <a:cs typeface="A-OTF リュウミン Pro B-KL"/>
              </a:rPr>
              <a:t>～</a:t>
            </a:r>
            <a:r>
              <a:rPr sz="1350" b="1" spc="-120" dirty="0">
                <a:latin typeface="A-OTF リュウミン Pro B-KL"/>
                <a:cs typeface="A-OTF リュウミン Pro B-KL"/>
              </a:rPr>
              <a:t> </a:t>
            </a:r>
            <a:r>
              <a:rPr sz="1350" b="1" spc="-120" dirty="0" err="1">
                <a:latin typeface="A-OTF リュウミン Pro B-KL"/>
                <a:cs typeface="A-OTF リュウミン Pro B-KL"/>
              </a:rPr>
              <a:t>オリジナル作成例</a:t>
            </a:r>
            <a:r>
              <a:rPr sz="1350" b="1" spc="-120" dirty="0">
                <a:latin typeface="A-OTF リュウミン Pro B-KL"/>
                <a:cs typeface="A-OTF リュウミン Pro B-KL"/>
              </a:rPr>
              <a:t> </a:t>
            </a:r>
            <a:r>
              <a:rPr lang="ja-JP" altLang="en-US" sz="1350" b="1" spc="-120" dirty="0">
                <a:latin typeface="A-OTF リュウミン Pro B-KL"/>
                <a:cs typeface="A-OTF リュウミン Pro B-KL"/>
              </a:rPr>
              <a:t>②</a:t>
            </a:r>
            <a:r>
              <a:rPr sz="1350" b="1" spc="-120" dirty="0">
                <a:latin typeface="A-OTF リュウミン Pro B-KL"/>
                <a:cs typeface="A-OTF リュウミン Pro B-KL"/>
              </a:rPr>
              <a:t> </a:t>
            </a:r>
            <a:r>
              <a:rPr sz="1350" b="1" spc="-50" dirty="0">
                <a:latin typeface="A-OTF リュウミン Pro B-KL"/>
                <a:cs typeface="A-OTF リュウミン Pro B-KL"/>
              </a:rPr>
              <a:t>～</a:t>
            </a:r>
            <a:endParaRPr sz="1350" dirty="0">
              <a:latin typeface="A-OTF リュウミン Pro B-KL"/>
              <a:cs typeface="A-OTF リュウミン Pro B-KL"/>
            </a:endParaRP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id="{3AA4884F-B28B-3B29-094E-4789F4C2E956}"/>
              </a:ext>
            </a:extLst>
          </p:cNvPr>
          <p:cNvSpPr txBox="1"/>
          <p:nvPr/>
        </p:nvSpPr>
        <p:spPr>
          <a:xfrm>
            <a:off x="1310020" y="2969727"/>
            <a:ext cx="1935480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A-OTF リュウミン Pro B-KL"/>
                <a:cs typeface="A-OTF リュウミン Pro B-KL"/>
              </a:rPr>
              <a:t>～</a:t>
            </a:r>
            <a:r>
              <a:rPr sz="1350" b="1" spc="-120" dirty="0">
                <a:latin typeface="A-OTF リュウミン Pro B-KL"/>
                <a:cs typeface="A-OTF リュウミン Pro B-KL"/>
              </a:rPr>
              <a:t> </a:t>
            </a:r>
            <a:r>
              <a:rPr sz="1350" b="1" spc="-120" dirty="0" err="1">
                <a:latin typeface="A-OTF リュウミン Pro B-KL"/>
                <a:cs typeface="A-OTF リュウミン Pro B-KL"/>
              </a:rPr>
              <a:t>オリジナル作成例</a:t>
            </a:r>
            <a:r>
              <a:rPr sz="1350" b="1" spc="-120" dirty="0">
                <a:latin typeface="A-OTF リュウミン Pro B-KL"/>
                <a:cs typeface="A-OTF リュウミン Pro B-KL"/>
              </a:rPr>
              <a:t> </a:t>
            </a:r>
            <a:r>
              <a:rPr lang="ja-JP" altLang="en-US" sz="1350" b="1" spc="-120" dirty="0">
                <a:latin typeface="A-OTF リュウミン Pro B-KL"/>
                <a:cs typeface="A-OTF リュウミン Pro B-KL"/>
              </a:rPr>
              <a:t>①</a:t>
            </a:r>
            <a:r>
              <a:rPr sz="1350" b="1" spc="-120" dirty="0">
                <a:latin typeface="A-OTF リュウミン Pro B-KL"/>
                <a:cs typeface="A-OTF リュウミン Pro B-KL"/>
              </a:rPr>
              <a:t> </a:t>
            </a:r>
            <a:r>
              <a:rPr sz="1350" b="1" spc="-50" dirty="0">
                <a:latin typeface="A-OTF リュウミン Pro B-KL"/>
                <a:cs typeface="A-OTF リュウミン Pro B-KL"/>
              </a:rPr>
              <a:t>～</a:t>
            </a:r>
            <a:endParaRPr sz="1350" dirty="0">
              <a:latin typeface="A-OTF リュウミン Pro B-KL"/>
              <a:cs typeface="A-OTF リュウミン Pro B-K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39" y="195071"/>
            <a:ext cx="10285730" cy="715010"/>
            <a:chOff x="205739" y="195071"/>
            <a:chExt cx="10285730" cy="715010"/>
          </a:xfrm>
        </p:grpSpPr>
        <p:sp>
          <p:nvSpPr>
            <p:cNvPr id="3" name="object 3"/>
            <p:cNvSpPr/>
            <p:nvPr/>
          </p:nvSpPr>
          <p:spPr>
            <a:xfrm>
              <a:off x="205739" y="195071"/>
              <a:ext cx="10285730" cy="40005"/>
            </a:xfrm>
            <a:custGeom>
              <a:avLst/>
              <a:gdLst/>
              <a:ahLst/>
              <a:cxnLst/>
              <a:rect l="l" t="t" r="r" b="b"/>
              <a:pathLst>
                <a:path w="10285730" h="40004">
                  <a:moveTo>
                    <a:pt x="0" y="39624"/>
                  </a:moveTo>
                  <a:lnTo>
                    <a:pt x="10285476" y="39624"/>
                  </a:lnTo>
                  <a:lnTo>
                    <a:pt x="10285476" y="0"/>
                  </a:lnTo>
                  <a:lnTo>
                    <a:pt x="0" y="0"/>
                  </a:lnTo>
                  <a:lnTo>
                    <a:pt x="0" y="39624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5739" y="234695"/>
              <a:ext cx="10285730" cy="675640"/>
            </a:xfrm>
            <a:custGeom>
              <a:avLst/>
              <a:gdLst/>
              <a:ahLst/>
              <a:cxnLst/>
              <a:rect l="l" t="t" r="r" b="b"/>
              <a:pathLst>
                <a:path w="10285730" h="675640">
                  <a:moveTo>
                    <a:pt x="10285476" y="0"/>
                  </a:moveTo>
                  <a:lnTo>
                    <a:pt x="0" y="0"/>
                  </a:lnTo>
                  <a:lnTo>
                    <a:pt x="0" y="675131"/>
                  </a:lnTo>
                  <a:lnTo>
                    <a:pt x="10285476" y="675131"/>
                  </a:lnTo>
                  <a:lnTo>
                    <a:pt x="10285476" y="0"/>
                  </a:lnTo>
                  <a:close/>
                </a:path>
              </a:pathLst>
            </a:custGeom>
            <a:solidFill>
              <a:srgbClr val="D9B1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930" y="393665"/>
            <a:ext cx="10289539" cy="4780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marR="482600" algn="ctr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その他用途につい</a:t>
            </a:r>
            <a:r>
              <a:rPr spc="-50" dirty="0"/>
              <a:t>て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4454" y="1091031"/>
            <a:ext cx="2900029" cy="20756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1735" y="5388216"/>
            <a:ext cx="1091255" cy="154308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78663" y="1311076"/>
            <a:ext cx="400494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marR="5080" indent="-459105">
              <a:lnSpc>
                <a:spcPct val="1083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894500"/>
                </a:solidFill>
                <a:latin typeface="ＭＳ 明朝"/>
                <a:cs typeface="ＭＳ 明朝"/>
              </a:rPr>
              <a:t>こちらの</a:t>
            </a:r>
            <a:r>
              <a:rPr sz="2400" b="1" spc="-30" dirty="0">
                <a:solidFill>
                  <a:srgbClr val="894500"/>
                </a:solidFill>
                <a:latin typeface="ＭＳ 明朝"/>
                <a:cs typeface="ＭＳ 明朝"/>
              </a:rPr>
              <a:t>商</a:t>
            </a:r>
            <a:r>
              <a:rPr sz="2400" b="1" spc="-20" dirty="0">
                <a:solidFill>
                  <a:srgbClr val="894500"/>
                </a:solidFill>
                <a:latin typeface="ＭＳ 明朝"/>
                <a:cs typeface="ＭＳ 明朝"/>
              </a:rPr>
              <a:t>品は表彰</a:t>
            </a:r>
            <a:r>
              <a:rPr sz="2400" b="1" spc="-35" dirty="0">
                <a:solidFill>
                  <a:srgbClr val="894500"/>
                </a:solidFill>
                <a:latin typeface="ＭＳ 明朝"/>
                <a:cs typeface="ＭＳ 明朝"/>
              </a:rPr>
              <a:t>関</a:t>
            </a:r>
            <a:r>
              <a:rPr sz="2400" b="1" spc="-20" dirty="0">
                <a:solidFill>
                  <a:srgbClr val="894500"/>
                </a:solidFill>
                <a:latin typeface="ＭＳ 明朝"/>
                <a:cs typeface="ＭＳ 明朝"/>
              </a:rPr>
              <a:t>係で</a:t>
            </a:r>
            <a:r>
              <a:rPr sz="2400" b="1" spc="-50" dirty="0">
                <a:solidFill>
                  <a:srgbClr val="894500"/>
                </a:solidFill>
                <a:latin typeface="ＭＳ 明朝"/>
                <a:cs typeface="ＭＳ 明朝"/>
              </a:rPr>
              <a:t>も</a:t>
            </a:r>
            <a:r>
              <a:rPr sz="2400" b="1" spc="-20" dirty="0">
                <a:solidFill>
                  <a:srgbClr val="894500"/>
                </a:solidFill>
                <a:latin typeface="ＭＳ 明朝"/>
                <a:cs typeface="ＭＳ 明朝"/>
              </a:rPr>
              <a:t>お使いい</a:t>
            </a:r>
            <a:r>
              <a:rPr sz="2400" b="1" spc="-30" dirty="0">
                <a:solidFill>
                  <a:srgbClr val="894500"/>
                </a:solidFill>
                <a:latin typeface="ＭＳ 明朝"/>
                <a:cs typeface="ＭＳ 明朝"/>
              </a:rPr>
              <a:t>た</a:t>
            </a:r>
            <a:r>
              <a:rPr sz="2400" b="1" spc="-20" dirty="0">
                <a:solidFill>
                  <a:srgbClr val="894500"/>
                </a:solidFill>
                <a:latin typeface="ＭＳ 明朝"/>
                <a:cs typeface="ＭＳ 明朝"/>
              </a:rPr>
              <a:t>だけます</a:t>
            </a:r>
            <a:r>
              <a:rPr sz="2400" b="1" spc="-50" dirty="0">
                <a:solidFill>
                  <a:srgbClr val="894500"/>
                </a:solidFill>
                <a:latin typeface="ＭＳ 明朝"/>
                <a:cs typeface="ＭＳ 明朝"/>
              </a:rPr>
              <a:t>！</a:t>
            </a:r>
            <a:endParaRPr sz="2400">
              <a:latin typeface="ＭＳ 明朝"/>
              <a:cs typeface="ＭＳ 明朝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35518" y="1559491"/>
            <a:ext cx="48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894500"/>
                </a:solidFill>
                <a:latin typeface="ＭＳ 明朝"/>
                <a:cs typeface="ＭＳ 明朝"/>
              </a:rPr>
              <a:t>／</a:t>
            </a:r>
            <a:endParaRPr sz="36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1466" y="1559491"/>
            <a:ext cx="48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894500"/>
                </a:solidFill>
                <a:latin typeface="ＭＳ 明朝"/>
                <a:cs typeface="ＭＳ 明朝"/>
              </a:rPr>
              <a:t>＼</a:t>
            </a:r>
            <a:endParaRPr sz="3600">
              <a:latin typeface="ＭＳ 明朝"/>
              <a:cs typeface="ＭＳ 明朝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9060" y="2476093"/>
            <a:ext cx="5300345" cy="2012314"/>
            <a:chOff x="249060" y="2476093"/>
            <a:chExt cx="5300345" cy="2012314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2800" y="2797327"/>
              <a:ext cx="2196082" cy="14346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060" y="2476093"/>
              <a:ext cx="3076950" cy="2011718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47444" y="4741953"/>
            <a:ext cx="2130817" cy="88770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39439" y="5941341"/>
            <a:ext cx="2130817" cy="88008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8620" y="5959629"/>
            <a:ext cx="2132341" cy="88160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837811" y="4982395"/>
            <a:ext cx="17068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0" dirty="0">
                <a:solidFill>
                  <a:srgbClr val="894500"/>
                </a:solidFill>
                <a:latin typeface="ＭＳ 明朝"/>
                <a:cs typeface="ＭＳ 明朝"/>
              </a:rPr>
              <a:t>永年勤続表</a:t>
            </a:r>
            <a:r>
              <a:rPr sz="2200" b="1" spc="-50" dirty="0">
                <a:solidFill>
                  <a:srgbClr val="894500"/>
                </a:solidFill>
                <a:latin typeface="ＭＳ 明朝"/>
                <a:cs typeface="ＭＳ 明朝"/>
              </a:rPr>
              <a:t>彰</a:t>
            </a:r>
            <a:endParaRPr sz="2200">
              <a:latin typeface="ＭＳ 明朝"/>
              <a:cs typeface="ＭＳ 明朝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08685" y="6190927"/>
            <a:ext cx="11455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0" dirty="0">
                <a:solidFill>
                  <a:srgbClr val="894500"/>
                </a:solidFill>
                <a:latin typeface="ＭＳ 明朝"/>
                <a:cs typeface="ＭＳ 明朝"/>
              </a:rPr>
              <a:t>達成記</a:t>
            </a:r>
            <a:r>
              <a:rPr sz="2200" b="1" spc="-50" dirty="0">
                <a:solidFill>
                  <a:srgbClr val="894500"/>
                </a:solidFill>
                <a:latin typeface="ＭＳ 明朝"/>
                <a:cs typeface="ＭＳ 明朝"/>
              </a:rPr>
              <a:t>念</a:t>
            </a:r>
            <a:endParaRPr sz="2200">
              <a:latin typeface="ＭＳ 明朝"/>
              <a:cs typeface="ＭＳ 明朝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7689" y="6209215"/>
            <a:ext cx="14262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0" dirty="0">
                <a:solidFill>
                  <a:srgbClr val="894500"/>
                </a:solidFill>
                <a:latin typeface="ＭＳ 明朝"/>
                <a:cs typeface="ＭＳ 明朝"/>
              </a:rPr>
              <a:t>退職記念</a:t>
            </a:r>
            <a:r>
              <a:rPr sz="2200" b="1" spc="-50" dirty="0">
                <a:solidFill>
                  <a:srgbClr val="894500"/>
                </a:solidFill>
                <a:latin typeface="ＭＳ 明朝"/>
                <a:cs typeface="ＭＳ 明朝"/>
              </a:rPr>
              <a:t>品</a:t>
            </a:r>
            <a:endParaRPr sz="2200">
              <a:latin typeface="ＭＳ 明朝"/>
              <a:cs typeface="ＭＳ 明朝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741377" y="3412273"/>
            <a:ext cx="4535805" cy="1643380"/>
            <a:chOff x="5741377" y="3412273"/>
            <a:chExt cx="4535805" cy="1643380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41377" y="3412273"/>
              <a:ext cx="2246782" cy="161946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31543" y="3434503"/>
              <a:ext cx="2245256" cy="1620604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96718" y="5390049"/>
            <a:ext cx="1093391" cy="154314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55068" y="5390048"/>
            <a:ext cx="1099727" cy="15515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166</Words>
  <Application>Microsoft Office PowerPoint</Application>
  <PresentationFormat>ユーザー設定</PresentationFormat>
  <Paragraphs>69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A-OTF リュウミン Pro B-KL</vt:lpstr>
      <vt:lpstr>ＭＳ 明朝</vt:lpstr>
      <vt:lpstr>メイリオ</vt:lpstr>
      <vt:lpstr>小塚明朝 Pro B</vt:lpstr>
      <vt:lpstr>Times New Roman</vt:lpstr>
      <vt:lpstr>Office Theme</vt:lpstr>
      <vt:lpstr>ブックカバーとは？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その他用途について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ブックカバーとは？</dc:title>
  <cp:lastModifiedBy>有限会社エスピーシー</cp:lastModifiedBy>
  <cp:revision>1</cp:revision>
  <dcterms:created xsi:type="dcterms:W3CDTF">2022-12-13T01:59:05Z</dcterms:created>
  <dcterms:modified xsi:type="dcterms:W3CDTF">2022-12-13T02:07:58Z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2022-12-13T00:00:00Z</vt:filetime>
  </property>
  <property fmtid="{D5CDD505-2E9C-101B-9397-08002B2CF9AE}" pid="3" name="Creator">
    <vt:lpwstr>Excel 用 Acrobat PDFMaker 22</vt:lpwstr>
  </property>
  <property fmtid="{D5CDD505-2E9C-101B-9397-08002B2CF9AE}" pid="4" name="LastSaved">
    <vt:filetime>2022-12-13T00:00:00Z</vt:filetime>
  </property>
  <property fmtid="{D5CDD505-2E9C-101B-9397-08002B2CF9AE}" pid="5" name="Producer">
    <vt:lpwstr>Adobe PDF Library 22.3.58</vt:lpwstr>
  </property>
</Properties>
</file>